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324" r:id="rId4"/>
    <p:sldId id="265" r:id="rId5"/>
    <p:sldId id="258" r:id="rId6"/>
    <p:sldId id="332" r:id="rId7"/>
    <p:sldId id="259" r:id="rId8"/>
    <p:sldId id="326" r:id="rId9"/>
    <p:sldId id="260" r:id="rId10"/>
    <p:sldId id="261" r:id="rId11"/>
    <p:sldId id="367" r:id="rId12"/>
    <p:sldId id="369" r:id="rId13"/>
    <p:sldId id="370" r:id="rId14"/>
    <p:sldId id="262" r:id="rId15"/>
    <p:sldId id="327" r:id="rId16"/>
    <p:sldId id="263" r:id="rId17"/>
    <p:sldId id="331" r:id="rId18"/>
    <p:sldId id="264" r:id="rId19"/>
    <p:sldId id="364" r:id="rId20"/>
    <p:sldId id="281" r:id="rId21"/>
    <p:sldId id="282" r:id="rId22"/>
    <p:sldId id="360" r:id="rId23"/>
    <p:sldId id="361" r:id="rId24"/>
    <p:sldId id="268" r:id="rId25"/>
    <p:sldId id="272" r:id="rId26"/>
    <p:sldId id="362" r:id="rId27"/>
    <p:sldId id="363" r:id="rId28"/>
    <p:sldId id="330" r:id="rId29"/>
    <p:sldId id="335" r:id="rId30"/>
    <p:sldId id="336" r:id="rId31"/>
    <p:sldId id="338" r:id="rId32"/>
    <p:sldId id="339" r:id="rId33"/>
    <p:sldId id="340" r:id="rId34"/>
    <p:sldId id="341" r:id="rId35"/>
    <p:sldId id="342" r:id="rId36"/>
    <p:sldId id="343" r:id="rId37"/>
    <p:sldId id="344" r:id="rId38"/>
    <p:sldId id="346" r:id="rId39"/>
    <p:sldId id="347" r:id="rId40"/>
    <p:sldId id="348" r:id="rId41"/>
    <p:sldId id="349" r:id="rId42"/>
    <p:sldId id="350" r:id="rId43"/>
    <p:sldId id="358" r:id="rId44"/>
  </p:sldIdLst>
  <p:sldSz cx="9144000" cy="6858000" type="screen4x3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ila, s rešetkom tablic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03" autoAdjust="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070A60D-083F-44DC-A96F-43AEE8812E2E}" type="datetimeFigureOut">
              <a:rPr lang="hr-HR"/>
              <a:pPr>
                <a:defRPr/>
              </a:pPr>
              <a:t>28.5.2014.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 smtClean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noProof="0" smtClean="0"/>
              <a:t>Kliknite da biste uredili stilove teksta matrice</a:t>
            </a:r>
          </a:p>
          <a:p>
            <a:pPr lvl="1"/>
            <a:r>
              <a:rPr lang="hr-HR" noProof="0" smtClean="0"/>
              <a:t>Druga razina</a:t>
            </a:r>
          </a:p>
          <a:p>
            <a:pPr lvl="2"/>
            <a:r>
              <a:rPr lang="hr-HR" noProof="0" smtClean="0"/>
              <a:t>Treća razina</a:t>
            </a:r>
          </a:p>
          <a:p>
            <a:pPr lvl="3"/>
            <a:r>
              <a:rPr lang="hr-HR" noProof="0" smtClean="0"/>
              <a:t>Četvrta razina</a:t>
            </a:r>
          </a:p>
          <a:p>
            <a:pPr lvl="4"/>
            <a:r>
              <a:rPr lang="hr-HR" noProof="0" smtClean="0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BBBA0A9-F14F-4613-988F-362872334C4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53252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11939E-3CED-42BB-842B-0D67210388EB}" type="slidenum">
              <a:rPr lang="hr-HR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hr-HR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smtClean="0"/>
          </a:p>
        </p:txBody>
      </p:sp>
      <p:sp>
        <p:nvSpPr>
          <p:cNvPr id="54276" name="Rezervirano mjesto podnožja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hr-HR" smtClean="0">
                <a:latin typeface="Arial" pitchFamily="34" charset="0"/>
                <a:cs typeface="Arial" pitchFamily="34" charset="0"/>
              </a:rPr>
              <a:t>Izradila Melita Krstić, prof.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A0A72-C24C-4CC8-8A8E-93140E80C7D1}" type="datetime1">
              <a:rPr lang="hr-HR"/>
              <a:pPr>
                <a:defRPr/>
              </a:pPr>
              <a:t>28.5.2014.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Izradila: Melita Krstić, prof.</a:t>
            </a: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EF89B-005A-4783-861C-706EE7308A0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240BE-71E6-4C3E-A4DB-3E2036588335}" type="datetime1">
              <a:rPr lang="hr-HR"/>
              <a:pPr>
                <a:defRPr/>
              </a:pPr>
              <a:t>28.5.2014.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Izradila: Melita Krstić, prof.</a:t>
            </a: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12427-53CA-4786-B962-FF89A12C257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3D76A-648D-43B4-9830-4B315DDB0CD6}" type="datetime1">
              <a:rPr lang="hr-HR"/>
              <a:pPr>
                <a:defRPr/>
              </a:pPr>
              <a:t>28.5.2014.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Izradila: Melita Krstić, prof.</a:t>
            </a: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A94BD-842B-4DE1-85C6-7592001395B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C1A2E-BD53-43EA-A928-1D214E5B2914}" type="datetime1">
              <a:rPr lang="hr-HR"/>
              <a:pPr>
                <a:defRPr/>
              </a:pPr>
              <a:t>28.5.2014.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Izradila: Melita Krstić, prof.</a:t>
            </a: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7C12E-F7C8-473A-AECB-28950DD23EF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43D87-5B03-4611-903C-7F9959C5752D}" type="datetime1">
              <a:rPr lang="hr-HR"/>
              <a:pPr>
                <a:defRPr/>
              </a:pPr>
              <a:t>28.5.2014.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Izradila: Melita Krstić, prof.</a:t>
            </a: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DEBFC-1878-42D6-91DD-8653FB06931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CCC24-6C9B-47F4-841C-16910A13A54A}" type="datetime1">
              <a:rPr lang="hr-HR"/>
              <a:pPr>
                <a:defRPr/>
              </a:pPr>
              <a:t>28.5.2014.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Izradila: Melita Krstić, prof.</a:t>
            </a:r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2C4DF-4293-4793-BAA9-26EC68E1A15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148DB-93F0-441B-9AC0-30CE27C86C5A}" type="datetime1">
              <a:rPr lang="hr-HR"/>
              <a:pPr>
                <a:defRPr/>
              </a:pPr>
              <a:t>28.5.2014.</a:t>
            </a:fld>
            <a:endParaRPr lang="hr-HR"/>
          </a:p>
        </p:txBody>
      </p:sp>
      <p:sp>
        <p:nvSpPr>
          <p:cNvPr id="8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Izradila: Melita Krstić, prof.</a:t>
            </a:r>
          </a:p>
        </p:txBody>
      </p:sp>
      <p:sp>
        <p:nvSpPr>
          <p:cNvPr id="9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B8836-EB5C-4C5D-B318-23ED2908887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3B862-9B57-4EA8-AFFE-45B6C210F092}" type="datetime1">
              <a:rPr lang="hr-HR"/>
              <a:pPr>
                <a:defRPr/>
              </a:pPr>
              <a:t>28.5.2014.</a:t>
            </a:fld>
            <a:endParaRPr lang="hr-HR"/>
          </a:p>
        </p:txBody>
      </p:sp>
      <p:sp>
        <p:nvSpPr>
          <p:cNvPr id="4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Izradila: Melita Krstić, prof.</a:t>
            </a:r>
          </a:p>
        </p:txBody>
      </p:sp>
      <p:sp>
        <p:nvSpPr>
          <p:cNvPr id="5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9CA4F-DCE0-4ABD-8736-3FF1369A110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16AAF-DBC6-4CE6-84E3-9ED4768B2943}" type="datetime1">
              <a:rPr lang="hr-HR"/>
              <a:pPr>
                <a:defRPr/>
              </a:pPr>
              <a:t>28.5.2014.</a:t>
            </a:fld>
            <a:endParaRPr lang="hr-HR"/>
          </a:p>
        </p:txBody>
      </p:sp>
      <p:sp>
        <p:nvSpPr>
          <p:cNvPr id="3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Izradila: Melita Krstić, prof.</a:t>
            </a:r>
          </a:p>
        </p:txBody>
      </p:sp>
      <p:sp>
        <p:nvSpPr>
          <p:cNvPr id="4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7BE47-5F23-46F6-B218-CCD44954464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30797-BE0C-4B84-BBC5-EACC5B4B598F}" type="datetime1">
              <a:rPr lang="hr-HR"/>
              <a:pPr>
                <a:defRPr/>
              </a:pPr>
              <a:t>28.5.2014.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Izradila: Melita Krstić, prof.</a:t>
            </a:r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968B1-ECAB-44CD-869E-E66F322F242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0110F-2A06-4478-ACFE-7A7EEDA42E6C}" type="datetime1">
              <a:rPr lang="hr-HR"/>
              <a:pPr>
                <a:defRPr/>
              </a:pPr>
              <a:t>28.5.2014.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Izradila: Melita Krstić, prof.</a:t>
            </a:r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68BF3-8391-41EE-8CCD-79DBA420978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zervirano mjesto naslova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 naslova matrice</a:t>
            </a:r>
          </a:p>
        </p:txBody>
      </p:sp>
      <p:sp>
        <p:nvSpPr>
          <p:cNvPr id="1027" name="Rezervirano mjesto teksta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E38D6D-648F-426C-9474-25E1F338266C}" type="datetime1">
              <a:rPr lang="hr-HR"/>
              <a:pPr>
                <a:defRPr/>
              </a:pPr>
              <a:t>28.5.2014.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hr-HR"/>
              <a:t>Izradila: Melita Krstić, prof.</a:t>
            </a: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97B05A6-3A8B-4420-9EA3-98BBA2325BB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2"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slov 1"/>
          <p:cNvSpPr>
            <a:spLocks noGrp="1"/>
          </p:cNvSpPr>
          <p:nvPr>
            <p:ph type="ctrTitle"/>
          </p:nvPr>
        </p:nvSpPr>
        <p:spPr>
          <a:xfrm>
            <a:off x="539750" y="765175"/>
            <a:ext cx="8059738" cy="1470025"/>
          </a:xfrm>
        </p:spPr>
        <p:txBody>
          <a:bodyPr/>
          <a:lstStyle/>
          <a:p>
            <a:pPr eaLnBrk="1" hangingPunct="1"/>
            <a:r>
              <a:rPr lang="hr-HR" b="1" smtClean="0"/>
              <a:t>Upisi u srednje škole </a:t>
            </a:r>
            <a:br>
              <a:rPr lang="hr-HR" b="1" smtClean="0"/>
            </a:br>
            <a:r>
              <a:rPr lang="hr-HR" b="1" smtClean="0"/>
              <a:t>za šk. god. 2014./2015.</a:t>
            </a:r>
          </a:p>
        </p:txBody>
      </p:sp>
      <p:sp>
        <p:nvSpPr>
          <p:cNvPr id="2051" name="Podnaslov 2"/>
          <p:cNvSpPr>
            <a:spLocks noGrp="1"/>
          </p:cNvSpPr>
          <p:nvPr>
            <p:ph type="subTitle" idx="1"/>
          </p:nvPr>
        </p:nvSpPr>
        <p:spPr>
          <a:xfrm>
            <a:off x="5364163" y="3886200"/>
            <a:ext cx="3240087" cy="1752600"/>
          </a:xfrm>
        </p:spPr>
        <p:txBody>
          <a:bodyPr/>
          <a:lstStyle/>
          <a:p>
            <a:pPr eaLnBrk="1" hangingPunct="1"/>
            <a:endParaRPr lang="hr-HR" b="1" smtClean="0">
              <a:solidFill>
                <a:schemeClr val="tx1"/>
              </a:solidFill>
            </a:endParaRPr>
          </a:p>
        </p:txBody>
      </p:sp>
      <p:pic>
        <p:nvPicPr>
          <p:cNvPr id="2052" name="Slika 4" descr="mouse-clic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2276475"/>
            <a:ext cx="3959225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706437"/>
          </a:xfrm>
        </p:spPr>
        <p:txBody>
          <a:bodyPr/>
          <a:lstStyle/>
          <a:p>
            <a:pPr eaLnBrk="1" hangingPunct="1"/>
            <a:r>
              <a:rPr lang="hr-HR" b="1" smtClean="0"/>
              <a:t>Učenici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7950" y="1196975"/>
            <a:ext cx="8785225" cy="5472113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hr-HR" sz="3300" b="1" dirty="0" smtClean="0"/>
              <a:t>učenici u OŠ dobivaju elektronički 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hr-HR" sz="3300" b="1" dirty="0" smtClean="0"/>
              <a:t>    identitet  (korisničko ime i lozinku)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hr-HR" sz="3300" b="1" dirty="0" smtClean="0"/>
              <a:t>   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hr-HR" sz="3300" b="1" u="sng" dirty="0" smtClean="0">
                <a:solidFill>
                  <a:srgbClr val="FF0000"/>
                </a:solidFill>
              </a:rPr>
              <a:t>Od 26.5.2104. </a:t>
            </a:r>
            <a:r>
              <a:rPr lang="hr-HR" sz="3300" b="1" dirty="0" smtClean="0"/>
              <a:t>počinju prijave u sustav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hr-HR" sz="3300" b="1" dirty="0" smtClean="0"/>
              <a:t>U sustav unijeti korisničko ime i lozinku i broj mobitela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hr-HR" sz="3300" b="1" dirty="0" smtClean="0"/>
              <a:t>SMS-om dobivaju PIN  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hr-HR" sz="3300" b="1" dirty="0" smtClean="0"/>
              <a:t>Tko nema mobitel (niti roditelji</a:t>
            </a:r>
            <a:r>
              <a:rPr lang="hr-HR" sz="3300" b="1" dirty="0" smtClean="0"/>
              <a:t>), neka se javi razredniku</a:t>
            </a:r>
            <a:endParaRPr lang="hr-HR" sz="3300" b="1" dirty="0" smtClean="0"/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hr-HR" sz="3300" b="1" dirty="0" smtClean="0"/>
              <a:t>Negdje si upisati da ne izgubiš – sve troje (korisničko ime, lozinka i pin) potrebno svaki puta za prijavu i pregled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hr-HR" dirty="0" smtClean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EFA746-702A-48FC-ABE2-A9E706D072D0}" type="slidenum">
              <a:rPr lang="hr-HR" smtClean="0"/>
              <a:pPr>
                <a:defRPr/>
              </a:pPr>
              <a:t>10</a:t>
            </a:fld>
            <a:endParaRPr lang="hr-HR"/>
          </a:p>
        </p:txBody>
      </p:sp>
      <p:pic>
        <p:nvPicPr>
          <p:cNvPr id="11270" name="Slika 7" descr="teen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25" y="260350"/>
            <a:ext cx="3240088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188913"/>
            <a:ext cx="6948487" cy="633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ravokutni oblačić 2"/>
          <p:cNvSpPr/>
          <p:nvPr/>
        </p:nvSpPr>
        <p:spPr>
          <a:xfrm>
            <a:off x="6732588" y="1989138"/>
            <a:ext cx="2303462" cy="576262"/>
          </a:xfrm>
          <a:prstGeom prst="wedgeRectCallout">
            <a:avLst>
              <a:gd name="adj1" fmla="val -71930"/>
              <a:gd name="adj2" fmla="val 4577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13316" name="TekstniOkvir 3"/>
          <p:cNvSpPr txBox="1">
            <a:spLocks noChangeArrowheads="1"/>
          </p:cNvSpPr>
          <p:nvPr/>
        </p:nvSpPr>
        <p:spPr bwMode="auto">
          <a:xfrm>
            <a:off x="6804025" y="2060575"/>
            <a:ext cx="22320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1400" b="1"/>
              <a:t>Korisničko ime (iz elektroničkog identiteta</a:t>
            </a:r>
            <a:r>
              <a:rPr lang="hr-HR" sz="1400"/>
              <a:t>)</a:t>
            </a:r>
          </a:p>
        </p:txBody>
      </p:sp>
      <p:sp>
        <p:nvSpPr>
          <p:cNvPr id="5" name="Pravokutni oblačić 4"/>
          <p:cNvSpPr/>
          <p:nvPr/>
        </p:nvSpPr>
        <p:spPr>
          <a:xfrm>
            <a:off x="179388" y="2565400"/>
            <a:ext cx="2520950" cy="576263"/>
          </a:xfrm>
          <a:prstGeom prst="wedgeRectCallout">
            <a:avLst>
              <a:gd name="adj1" fmla="val 177809"/>
              <a:gd name="adj2" fmla="val -13748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13318" name="TekstniOkvir 5"/>
          <p:cNvSpPr txBox="1">
            <a:spLocks noChangeArrowheads="1"/>
          </p:cNvSpPr>
          <p:nvPr/>
        </p:nvSpPr>
        <p:spPr bwMode="auto">
          <a:xfrm>
            <a:off x="250825" y="2565400"/>
            <a:ext cx="244951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1400" b="1"/>
              <a:t>Lozinka (iz elektroničkog identiteta)</a:t>
            </a:r>
          </a:p>
        </p:txBody>
      </p:sp>
      <p:sp>
        <p:nvSpPr>
          <p:cNvPr id="8" name="Pravokutni oblačić 7"/>
          <p:cNvSpPr/>
          <p:nvPr/>
        </p:nvSpPr>
        <p:spPr>
          <a:xfrm>
            <a:off x="6804025" y="2924175"/>
            <a:ext cx="2160588" cy="576263"/>
          </a:xfrm>
          <a:prstGeom prst="wedgeRectCallout">
            <a:avLst>
              <a:gd name="adj1" fmla="val -79867"/>
              <a:gd name="adj2" fmla="val -33589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13320" name="TekstniOkvir 6"/>
          <p:cNvSpPr txBox="1">
            <a:spLocks noChangeArrowheads="1"/>
          </p:cNvSpPr>
          <p:nvPr/>
        </p:nvSpPr>
        <p:spPr bwMode="auto">
          <a:xfrm>
            <a:off x="6875463" y="2924175"/>
            <a:ext cx="2089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1400" b="1"/>
              <a:t>Pin (koji ćete dobiti mobitelom)</a:t>
            </a:r>
          </a:p>
        </p:txBody>
      </p:sp>
      <p:sp>
        <p:nvSpPr>
          <p:cNvPr id="9" name="Pravokutni oblačić 8"/>
          <p:cNvSpPr/>
          <p:nvPr/>
        </p:nvSpPr>
        <p:spPr>
          <a:xfrm>
            <a:off x="250825" y="404813"/>
            <a:ext cx="2233613" cy="576262"/>
          </a:xfrm>
          <a:prstGeom prst="wedgeRectCallout">
            <a:avLst>
              <a:gd name="adj1" fmla="val 106379"/>
              <a:gd name="adj2" fmla="val 208478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13322" name="TekstniOkvir 9"/>
          <p:cNvSpPr txBox="1">
            <a:spLocks noChangeArrowheads="1"/>
          </p:cNvSpPr>
          <p:nvPr/>
        </p:nvSpPr>
        <p:spPr bwMode="auto">
          <a:xfrm>
            <a:off x="179388" y="404813"/>
            <a:ext cx="237648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1400" b="1"/>
              <a:t>Vrste programa, bodovni pragovi, upisne kvote</a:t>
            </a:r>
          </a:p>
        </p:txBody>
      </p:sp>
      <p:sp>
        <p:nvSpPr>
          <p:cNvPr id="11" name="Rezervirano mjesto broja slajd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32F706-57C8-436D-8521-253F54CAB0AE}" type="slidenum">
              <a:rPr lang="hr-HR" smtClean="0"/>
              <a:pPr>
                <a:defRPr/>
              </a:pPr>
              <a:t>11</a:t>
            </a:fld>
            <a:endParaRPr lang="hr-HR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229600" cy="863600"/>
          </a:xfrm>
        </p:spPr>
        <p:txBody>
          <a:bodyPr/>
          <a:lstStyle/>
          <a:p>
            <a:pPr>
              <a:defRPr/>
            </a:pP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Važni rokovi – ljetni upisni rok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2225" y="908050"/>
            <a:ext cx="9013825" cy="5761038"/>
          </a:xfrm>
        </p:spPr>
        <p:txBody>
          <a:bodyPr/>
          <a:lstStyle/>
          <a:p>
            <a:pPr>
              <a:defRPr/>
            </a:pPr>
            <a:r>
              <a:rPr lang="hr-H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26.5.2014. </a:t>
            </a: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početak prijava u sustav</a:t>
            </a:r>
          </a:p>
          <a:p>
            <a:pPr>
              <a:defRPr/>
            </a:pPr>
            <a:r>
              <a:rPr lang="hr-H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26.6.2014.</a:t>
            </a: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početak prijave programa</a:t>
            </a:r>
          </a:p>
          <a:p>
            <a:pPr>
              <a:defRPr/>
            </a:pP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29.6.2014.- završetak prijava u programe koji imaju dodatne provjere</a:t>
            </a:r>
          </a:p>
          <a:p>
            <a:pPr>
              <a:defRPr/>
            </a:pP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1.7.2014. – rok za dostavu dodatne dokumentacije</a:t>
            </a:r>
          </a:p>
          <a:p>
            <a:pPr>
              <a:defRPr/>
            </a:pPr>
            <a:r>
              <a:rPr lang="hr-H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8.7.2014.</a:t>
            </a: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zaključivanje odabira </a:t>
            </a:r>
            <a:r>
              <a:rPr lang="hr-H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</a:t>
            </a: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Programa (ispis prijavnica)</a:t>
            </a:r>
          </a:p>
          <a:p>
            <a:pPr>
              <a:defRPr/>
            </a:pPr>
            <a:r>
              <a:rPr lang="hr-H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11.7.2014. </a:t>
            </a: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objava konačne ljestvice</a:t>
            </a:r>
          </a:p>
          <a:p>
            <a:pPr>
              <a:defRPr/>
            </a:pP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14.-18.7.2014. – dostava upisnice  i ostalog u SŠ </a:t>
            </a:r>
          </a:p>
          <a:p>
            <a:pPr>
              <a:defRPr/>
            </a:pP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23.7.2014. – objava slobodnih mjesta za jesen</a:t>
            </a:r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E221FA-E054-4C27-9DB5-3FCF2C8B7F83}" type="slidenum">
              <a:rPr lang="hr-HR" smtClean="0"/>
              <a:pPr>
                <a:defRPr/>
              </a:pPr>
              <a:t>12</a:t>
            </a:fld>
            <a:endParaRPr lang="hr-HR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229600" cy="863600"/>
          </a:xfrm>
        </p:spPr>
        <p:txBody>
          <a:bodyPr/>
          <a:lstStyle/>
          <a:p>
            <a:pPr>
              <a:defRPr/>
            </a:pP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Važni rokovi – jesenski upisni rok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388" y="981075"/>
            <a:ext cx="8713787" cy="5761038"/>
          </a:xfrm>
        </p:spPr>
        <p:txBody>
          <a:bodyPr/>
          <a:lstStyle/>
          <a:p>
            <a:pPr>
              <a:defRPr/>
            </a:pP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25.8.2014. – početak prijava u sustav i odabir programa</a:t>
            </a:r>
          </a:p>
          <a:p>
            <a:pPr>
              <a:defRPr/>
            </a:pP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27.8.2014.- završetak prijava u programe koji imaju dodatne provjere</a:t>
            </a:r>
          </a:p>
          <a:p>
            <a:pPr>
              <a:defRPr/>
            </a:pP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25.8.2014. – rok za dostavu dodatne dokumentacije</a:t>
            </a:r>
          </a:p>
          <a:p>
            <a:pPr>
              <a:defRPr/>
            </a:pPr>
            <a:r>
              <a:rPr lang="hr-H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1.9.2014.</a:t>
            </a: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zaključivanje odabira </a:t>
            </a:r>
            <a:r>
              <a:rPr lang="hr-H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</a:t>
            </a: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programa (ispis prijavnica)</a:t>
            </a:r>
          </a:p>
          <a:p>
            <a:pPr>
              <a:defRPr/>
            </a:pPr>
            <a:r>
              <a:rPr lang="hr-H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4.9.2014. </a:t>
            </a: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objava konačne ljestvice</a:t>
            </a:r>
          </a:p>
          <a:p>
            <a:pPr>
              <a:defRPr/>
            </a:pP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5.9.2014. – dostava upisnice u SŠ </a:t>
            </a:r>
          </a:p>
          <a:p>
            <a:pPr>
              <a:defRPr/>
            </a:pPr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B8B63E-483F-439D-B146-B77C19EE8CD5}" type="slidenum">
              <a:rPr lang="hr-HR" smtClean="0"/>
              <a:pPr>
                <a:defRPr/>
              </a:pPr>
              <a:t>13</a:t>
            </a:fld>
            <a:endParaRPr lang="hr-HR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388" y="476250"/>
            <a:ext cx="8785225" cy="6048375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5500" b="1" u="sng" dirty="0" smtClean="0"/>
              <a:t>Od 26.5.2014.</a:t>
            </a:r>
            <a:r>
              <a:rPr lang="hr-HR" sz="5500" b="1" dirty="0" smtClean="0"/>
              <a:t>  prve prijave u sustav i provjera osobnih podataka (javiti u školu razredniku ako ima pogrešaka da se naprave ispravke)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sz="5500" b="1" u="sng" dirty="0" smtClean="0"/>
              <a:t>Od 26.6.2015. </a:t>
            </a:r>
            <a:r>
              <a:rPr lang="hr-HR" sz="5500" b="1" dirty="0" smtClean="0"/>
              <a:t>“pretraživanje srednjoškolskih programa” – dobro proučiti – škole, vrste programa, upisne kvote, bodovni prag, opis zanimanja, dodatne uvijete, moguće zdravstvene kontraindikacije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sz="5500" b="1" dirty="0" smtClean="0"/>
              <a:t>Odabrati  6 programa i poredati ih prema redoslijedu želja (prioritetima)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sz="5500" b="1" dirty="0" smtClean="0"/>
              <a:t>NAPRAVITI SVOJU LISTU PRIORITETA (1.-6. MJESTA) – MOŽE SE MIJENJATI cijelo vrijeme do 7.7.2014.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hr-HR" sz="4100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r-HR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hr-HR" dirty="0" smtClean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A5E7A6-C7C7-446D-8831-3398E3CCC4D4}" type="slidenum">
              <a:rPr lang="hr-HR" smtClean="0"/>
              <a:pPr>
                <a:defRPr/>
              </a:pPr>
              <a:t>14</a:t>
            </a:fld>
            <a:endParaRPr lang="hr-HR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zervirano mjesto sadržaja 2"/>
          <p:cNvSpPr>
            <a:spLocks noGrp="1"/>
          </p:cNvSpPr>
          <p:nvPr>
            <p:ph idx="1"/>
          </p:nvPr>
        </p:nvSpPr>
        <p:spPr>
          <a:xfrm>
            <a:off x="0" y="188913"/>
            <a:ext cx="8964613" cy="5903912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hr-HR" b="1" dirty="0" smtClean="0"/>
              <a:t>Trenutno bodovno stanje i poredak na rang listama vidljivo je odmah po prijavi programa (osvježivanje svaki sat)</a:t>
            </a:r>
          </a:p>
          <a:p>
            <a:pPr eaLnBrk="1" hangingPunct="1">
              <a:spcBef>
                <a:spcPct val="0"/>
              </a:spcBef>
            </a:pPr>
            <a:r>
              <a:rPr lang="hr-HR" b="1" dirty="0" smtClean="0"/>
              <a:t>rezultate 8.r. će se „povući iz e-matice (poslije 13.6.2014., najkasnije do 20.6.2014.)</a:t>
            </a:r>
          </a:p>
          <a:p>
            <a:pPr eaLnBrk="1" hangingPunct="1">
              <a:spcBef>
                <a:spcPct val="0"/>
              </a:spcBef>
            </a:pPr>
            <a:r>
              <a:rPr lang="hr-HR" b="1" dirty="0" smtClean="0"/>
              <a:t>Ponovno provjeri svoju poziciju, 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hr-HR" b="1" dirty="0" smtClean="0"/>
              <a:t>    napravi svoju listu prioriteta</a:t>
            </a:r>
          </a:p>
          <a:p>
            <a:endParaRPr lang="hr-HR" dirty="0" smtClean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469F0C-56B8-4B87-8701-14C9C4293BCD}" type="slidenum">
              <a:rPr lang="hr-HR" smtClean="0"/>
              <a:pPr>
                <a:defRPr/>
              </a:pPr>
              <a:t>15</a:t>
            </a:fld>
            <a:endParaRPr lang="hr-HR" dirty="0"/>
          </a:p>
        </p:txBody>
      </p:sp>
      <p:pic>
        <p:nvPicPr>
          <p:cNvPr id="17413" name="Slika 5" descr="mladi na računalu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488" y="4076700"/>
            <a:ext cx="194468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zervirano mjesto sadržaja 2"/>
          <p:cNvSpPr>
            <a:spLocks noGrp="1"/>
          </p:cNvSpPr>
          <p:nvPr>
            <p:ph idx="1"/>
          </p:nvPr>
        </p:nvSpPr>
        <p:spPr>
          <a:xfrm>
            <a:off x="323850" y="476250"/>
            <a:ext cx="8496300" cy="5905500"/>
          </a:xfrm>
        </p:spPr>
        <p:txBody>
          <a:bodyPr/>
          <a:lstStyle/>
          <a:p>
            <a:pPr eaLnBrk="1" hangingPunct="1"/>
            <a:r>
              <a:rPr lang="vi-VN" sz="3000" b="1" smtClean="0">
                <a:latin typeface="Calibri" pitchFamily="34" charset="0"/>
                <a:cs typeface="Calibri" pitchFamily="34" charset="0"/>
              </a:rPr>
              <a:t>Sustav automatski raspoređuje učenika na najbolji mogući odabir </a:t>
            </a:r>
            <a:r>
              <a:rPr lang="hr-HR" sz="3000" b="1" smtClean="0">
                <a:cs typeface="Calibri" pitchFamily="34" charset="0"/>
              </a:rPr>
              <a:t>!!! – pazi na listu prioriteta</a:t>
            </a:r>
          </a:p>
          <a:p>
            <a:pPr eaLnBrk="1" hangingPunct="1"/>
            <a:r>
              <a:rPr lang="hr-HR" sz="3000" b="1" smtClean="0"/>
              <a:t>Podaci se ažuriraju svaki sat i moguće manje izmjene cijelo vrijeme</a:t>
            </a:r>
          </a:p>
          <a:p>
            <a:pPr eaLnBrk="1" hangingPunct="1"/>
            <a:r>
              <a:rPr lang="vi-VN" sz="3000" b="1" smtClean="0">
                <a:latin typeface="Calibri" pitchFamily="34" charset="0"/>
                <a:cs typeface="Calibri" pitchFamily="34" charset="0"/>
              </a:rPr>
              <a:t>Učenik i roditelj zajedno potpisuju prijavnicu čime potvrđuju odabir </a:t>
            </a:r>
            <a:r>
              <a:rPr lang="hr-HR" sz="3000" b="1" smtClean="0">
                <a:cs typeface="Calibri" pitchFamily="34" charset="0"/>
              </a:rPr>
              <a:t>(9.7.2014. škole će isprintati) – ako ne žele ravnatelj javlja u centralni sustav</a:t>
            </a:r>
          </a:p>
          <a:p>
            <a:pPr eaLnBrk="1" hangingPunct="1"/>
            <a:endParaRPr lang="hr-HR" smtClean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B94F50-29FC-4B82-8B42-4619783078E7}" type="slidenum">
              <a:rPr lang="hr-HR" smtClean="0"/>
              <a:pPr>
                <a:defRPr/>
              </a:pPr>
              <a:t>16</a:t>
            </a:fld>
            <a:endParaRPr lang="hr-HR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zervirano mjesto sadržaja 2"/>
          <p:cNvSpPr>
            <a:spLocks noGrp="1"/>
          </p:cNvSpPr>
          <p:nvPr>
            <p:ph idx="1"/>
          </p:nvPr>
        </p:nvSpPr>
        <p:spPr>
          <a:xfrm>
            <a:off x="323850" y="333375"/>
            <a:ext cx="8569325" cy="6335713"/>
          </a:xfrm>
        </p:spPr>
        <p:txBody>
          <a:bodyPr/>
          <a:lstStyle/>
          <a:p>
            <a:pPr eaLnBrk="1" hangingPunct="1"/>
            <a:r>
              <a:rPr lang="hr-HR" b="1" smtClean="0">
                <a:cs typeface="Calibri" pitchFamily="34" charset="0"/>
              </a:rPr>
              <a:t>8.7.2014. rang liste postaju konačne  - nema više nikakvih mogućnosti izmjene</a:t>
            </a:r>
          </a:p>
          <a:p>
            <a:pPr eaLnBrk="1" hangingPunct="1"/>
            <a:r>
              <a:rPr lang="hr-HR" b="1" smtClean="0">
                <a:cs typeface="Calibri" pitchFamily="34" charset="0"/>
              </a:rPr>
              <a:t>u</a:t>
            </a:r>
            <a:r>
              <a:rPr lang="vi-VN" b="1" smtClean="0">
                <a:latin typeface="Calibri" pitchFamily="34" charset="0"/>
                <a:cs typeface="Calibri" pitchFamily="34" charset="0"/>
              </a:rPr>
              <a:t>čenici se automatski raspoređuju po odjeljenjima </a:t>
            </a:r>
            <a:r>
              <a:rPr lang="hr-HR" b="1" smtClean="0">
                <a:cs typeface="Calibri" pitchFamily="34" charset="0"/>
              </a:rPr>
              <a:t> (srednje škole)</a:t>
            </a:r>
            <a:endParaRPr lang="vi-VN" b="1" smtClean="0">
              <a:latin typeface="Calibri" pitchFamily="34" charset="0"/>
              <a:cs typeface="Calibri" pitchFamily="34" charset="0"/>
            </a:endParaRPr>
          </a:p>
          <a:p>
            <a:pPr eaLnBrk="1" hangingPunct="1"/>
            <a:r>
              <a:rPr lang="hr-HR" b="1" smtClean="0">
                <a:cs typeface="Calibri" pitchFamily="34" charset="0"/>
              </a:rPr>
              <a:t>Svi podaci o upisanim učenicima prenose se u e-maticu </a:t>
            </a:r>
          </a:p>
          <a:p>
            <a:pPr eaLnBrk="1" hangingPunct="1"/>
            <a:r>
              <a:rPr lang="pl-PL" b="1" smtClean="0">
                <a:cs typeface="Calibri" pitchFamily="34" charset="0"/>
              </a:rPr>
              <a:t>učenik dolazi u  srednju školu od 14.-18.7. i donosi dokumente i upisnicu (provjeriti na internetskim stranicama srednjih škola točno vrijeme)</a:t>
            </a:r>
          </a:p>
          <a:p>
            <a:pPr eaLnBrk="1" hangingPunct="1"/>
            <a:r>
              <a:rPr lang="hr-HR" b="1" smtClean="0">
                <a:cs typeface="Calibri" pitchFamily="34" charset="0"/>
              </a:rPr>
              <a:t>2. upisni krug – slobodna mjesta će biti objavljena 23.7.2014.</a:t>
            </a:r>
          </a:p>
          <a:p>
            <a:pPr eaLnBrk="1" hangingPunct="1"/>
            <a:endParaRPr lang="pl-PL" smtClean="0">
              <a:cs typeface="Calibri" pitchFamily="34" charset="0"/>
            </a:endParaRPr>
          </a:p>
          <a:p>
            <a:endParaRPr lang="hr-HR" smtClean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2CEA9-9350-45A0-AF6F-F5C77FBC5851}" type="slidenum">
              <a:rPr lang="hr-HR" smtClean="0"/>
              <a:pPr>
                <a:defRPr/>
              </a:pPr>
              <a:t>17</a:t>
            </a:fld>
            <a:endParaRPr lang="hr-HR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288" y="274638"/>
            <a:ext cx="8424862" cy="5619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b="1" dirty="0" smtClean="0"/>
              <a:t>Elementi i kriteriji za upis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0825" y="836613"/>
            <a:ext cx="8435975" cy="5545137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r-HR" b="1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r-HR" b="1" u="sng" dirty="0" smtClean="0"/>
              <a:t>Stjecanje strukovne kvalifikacije u trajanju manjem od tri godine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b="1" dirty="0"/>
              <a:t>Prosjeci ocjena od </a:t>
            </a:r>
            <a:r>
              <a:rPr lang="hr-HR" b="1" dirty="0" smtClean="0"/>
              <a:t>5.-</a:t>
            </a:r>
            <a:r>
              <a:rPr lang="hr-HR" b="1" dirty="0"/>
              <a:t>8.r. na dvije </a:t>
            </a:r>
            <a:r>
              <a:rPr lang="hr-HR" b="1" dirty="0" smtClean="0"/>
              <a:t>decimale (najviše 20 bodova) </a:t>
            </a:r>
            <a:endParaRPr lang="hr-HR" b="1" dirty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r-HR" b="1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b="1" u="sng" dirty="0" smtClean="0"/>
              <a:t>Strukovne i obrtničke u trajanju od 3 godine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b="1" dirty="0" smtClean="0"/>
              <a:t>Prosjeci ocjena od 5.-8.r. na dvije decimale + </a:t>
            </a:r>
            <a:r>
              <a:rPr lang="hr-HR" b="1" dirty="0" err="1" smtClean="0"/>
              <a:t>Hj</a:t>
            </a:r>
            <a:r>
              <a:rPr lang="hr-HR" b="1" dirty="0" smtClean="0"/>
              <a:t>, M, I SJ u 7. i 8.r  (najviše 50 bodova)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b="1" u="sng" dirty="0" smtClean="0"/>
              <a:t>Gimnazije i strukovne u trajanju od 4 godine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b="1" dirty="0"/>
              <a:t>Prosjeci ocjena od </a:t>
            </a:r>
            <a:r>
              <a:rPr lang="hr-HR" b="1" dirty="0" smtClean="0"/>
              <a:t>5.-</a:t>
            </a:r>
            <a:r>
              <a:rPr lang="hr-HR" b="1" dirty="0"/>
              <a:t>8.r. na dvije decimale + </a:t>
            </a:r>
            <a:r>
              <a:rPr lang="hr-HR" b="1" dirty="0" smtClean="0"/>
              <a:t>2 predmeta iz Popisa važnih predmeta + 1 koji samostalno određuje škola </a:t>
            </a:r>
            <a:r>
              <a:rPr lang="hr-HR" b="1" dirty="0"/>
              <a:t>u 7. i 8.r  (najviše </a:t>
            </a:r>
            <a:r>
              <a:rPr lang="hr-HR" b="1" dirty="0" smtClean="0"/>
              <a:t>80 </a:t>
            </a:r>
            <a:r>
              <a:rPr lang="hr-HR" b="1" dirty="0"/>
              <a:t>bodova)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b="1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b="1" dirty="0" smtClean="0"/>
              <a:t>Dodatni element: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b="1" dirty="0" smtClean="0"/>
              <a:t>Provjera vještina i sposobnosti (likovne, glazbene, plesne)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b="1" dirty="0" smtClean="0"/>
              <a:t>Rezultati natjecanja u znanju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b="1" dirty="0" smtClean="0"/>
              <a:t>Rezultati natjecanja školskih sportskih društva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hr-HR" b="1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b="1" dirty="0" smtClean="0"/>
              <a:t>VLADANJE SE NE VREDNUJE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hr-HR" dirty="0" smtClean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1E4FAA-CACC-4E6A-9DE8-B0EC0B08BE4E}" type="slidenum">
              <a:rPr lang="hr-HR" smtClean="0"/>
              <a:pPr>
                <a:defRPr/>
              </a:pPr>
              <a:t>18</a:t>
            </a:fld>
            <a:endParaRPr lang="hr-HR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hr-HR" b="1" smtClean="0"/>
              <a:t>Bodovni pragovi – NEMA IH</a:t>
            </a:r>
          </a:p>
        </p:txBody>
      </p:sp>
      <p:sp>
        <p:nvSpPr>
          <p:cNvPr id="21507" name="Rezervirano mjesto sadržaja 2"/>
          <p:cNvSpPr>
            <a:spLocks noGrp="1"/>
          </p:cNvSpPr>
          <p:nvPr>
            <p:ph idx="1"/>
          </p:nvPr>
        </p:nvSpPr>
        <p:spPr>
          <a:xfrm>
            <a:off x="323850" y="1196975"/>
            <a:ext cx="8424863" cy="5256213"/>
          </a:xfrm>
        </p:spPr>
        <p:txBody>
          <a:bodyPr/>
          <a:lstStyle/>
          <a:p>
            <a:pPr eaLnBrk="1" hangingPunct="1"/>
            <a:r>
              <a:rPr lang="pl-PL" b="1" u="sng" smtClean="0">
                <a:solidFill>
                  <a:srgbClr val="FF0000"/>
                </a:solidFill>
              </a:rPr>
              <a:t>NEMA BODOVNIH PRAGOVA VEĆ SE KANDIDATI  NAČINOM „ON LINE” UPISA SVRSTAVAJU PREMA JEDINSTVENOM KRITERIJU NA ZA NJEGA NAJPOVOLJNIJE MJESTO S OBZIROM NA LISTU PRIORITETA</a:t>
            </a:r>
          </a:p>
          <a:p>
            <a:pPr eaLnBrk="1" hangingPunct="1"/>
            <a:endParaRPr lang="pl-PL" b="1" u="sng" smtClean="0">
              <a:solidFill>
                <a:srgbClr val="FF0000"/>
              </a:solidFill>
            </a:endParaRPr>
          </a:p>
          <a:p>
            <a:pPr eaLnBrk="1" hangingPunct="1"/>
            <a:r>
              <a:rPr lang="pl-PL" b="1" u="sng" smtClean="0">
                <a:solidFill>
                  <a:srgbClr val="FF0000"/>
                </a:solidFill>
              </a:rPr>
              <a:t>MOŽE SE PRIJAVITI U 6 PROGRAMA</a:t>
            </a:r>
            <a:endParaRPr lang="pl-PL" b="1" smtClean="0"/>
          </a:p>
          <a:p>
            <a:pPr eaLnBrk="1" hangingPunct="1">
              <a:buFont typeface="Arial" pitchFamily="34" charset="0"/>
              <a:buNone/>
            </a:pPr>
            <a:endParaRPr lang="pl-PL" b="1" smtClean="0"/>
          </a:p>
          <a:p>
            <a:pPr eaLnBrk="1" hangingPunct="1">
              <a:buFont typeface="Arial" pitchFamily="34" charset="0"/>
              <a:buNone/>
            </a:pPr>
            <a:endParaRPr lang="pl-PL" b="1" smtClean="0"/>
          </a:p>
          <a:p>
            <a:pPr eaLnBrk="1" hangingPunct="1"/>
            <a:endParaRPr lang="hr-HR" smtClean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F75E91-0867-4B02-896B-BDDF51764CD0}" type="slidenum">
              <a:rPr lang="hr-HR" smtClean="0"/>
              <a:pPr>
                <a:defRPr/>
              </a:pPr>
              <a:t>19</a:t>
            </a:fld>
            <a:endParaRPr lang="hr-HR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zervirano mjesto sadržaja 2"/>
          <p:cNvSpPr>
            <a:spLocks noGrp="1"/>
          </p:cNvSpPr>
          <p:nvPr>
            <p:ph idx="1"/>
          </p:nvPr>
        </p:nvSpPr>
        <p:spPr>
          <a:xfrm>
            <a:off x="179388" y="1916113"/>
            <a:ext cx="8713787" cy="4465637"/>
          </a:xfrm>
        </p:spPr>
        <p:txBody>
          <a:bodyPr/>
          <a:lstStyle/>
          <a:p>
            <a:pPr eaLnBrk="1" hangingPunct="1"/>
            <a:endParaRPr lang="hr-HR" dirty="0" smtClean="0"/>
          </a:p>
          <a:p>
            <a:pPr eaLnBrk="1" hangingPunct="1"/>
            <a:r>
              <a:rPr lang="hr-HR" b="1" dirty="0" smtClean="0"/>
              <a:t>upis u srednje škole “on line”</a:t>
            </a:r>
          </a:p>
          <a:p>
            <a:pPr eaLnBrk="1" hangingPunct="1"/>
            <a:r>
              <a:rPr lang="hr-HR" b="1" dirty="0" smtClean="0"/>
              <a:t>NISPUSŠ - NACIONALNI INFORMACIJSKI SUSTAV PRIJAVA I UPISA U SREDNJE ŠKOLE </a:t>
            </a:r>
          </a:p>
          <a:p>
            <a:pPr eaLnBrk="1" hangingPunct="1"/>
            <a:r>
              <a:rPr lang="hr-HR" b="1" dirty="0" smtClean="0">
                <a:solidFill>
                  <a:srgbClr val="FF0000"/>
                </a:solidFill>
              </a:rPr>
              <a:t>WWW.UPISI.HR </a:t>
            </a:r>
          </a:p>
          <a:p>
            <a:pPr eaLnBrk="1" hangingPunct="1"/>
            <a:r>
              <a:rPr lang="hr-HR" b="1" dirty="0" smtClean="0"/>
              <a:t>Stranica počinje s radom 26. svibnja 2014.</a:t>
            </a:r>
          </a:p>
          <a:p>
            <a:pPr eaLnBrk="1" hangingPunct="1"/>
            <a:endParaRPr lang="hr-HR" b="1" dirty="0" smtClean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D195F8-CE1A-455F-9127-6F6D3FC4F75F}" type="slidenum">
              <a:rPr lang="hr-HR" smtClean="0"/>
              <a:pPr>
                <a:defRPr/>
              </a:pPr>
              <a:t>2</a:t>
            </a:fld>
            <a:endParaRPr lang="hr-HR" dirty="0"/>
          </a:p>
        </p:txBody>
      </p:sp>
      <p:pic>
        <p:nvPicPr>
          <p:cNvPr id="3077" name="Slika 6" descr="UPIS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404813"/>
            <a:ext cx="2952750" cy="196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b="1" smtClean="0"/>
              <a:t>Primjer – opća gimnazija</a:t>
            </a:r>
          </a:p>
        </p:txBody>
      </p:sp>
      <p:graphicFrame>
        <p:nvGraphicFramePr>
          <p:cNvPr id="5" name="Rezervirano mjesto sadržaja 4"/>
          <p:cNvGraphicFramePr>
            <a:graphicFrameLocks noGrp="1"/>
          </p:cNvGraphicFramePr>
          <p:nvPr>
            <p:ph sz="half" idx="1"/>
          </p:nvPr>
        </p:nvGraphicFramePr>
        <p:xfrm>
          <a:off x="395288" y="1844675"/>
          <a:ext cx="1800225" cy="27781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1324"/>
                <a:gridCol w="968901"/>
              </a:tblGrid>
              <a:tr h="370560">
                <a:tc>
                  <a:txBody>
                    <a:bodyPr/>
                    <a:lstStyle/>
                    <a:p>
                      <a:r>
                        <a:rPr lang="hr-HR" sz="1800" b="1" dirty="0" smtClean="0"/>
                        <a:t>Razred</a:t>
                      </a:r>
                      <a:endParaRPr lang="hr-HR" sz="1800" b="1" dirty="0"/>
                    </a:p>
                  </a:txBody>
                  <a:tcPr marL="91441" marR="91441" marT="45686" marB="45686"/>
                </a:tc>
                <a:tc>
                  <a:txBody>
                    <a:bodyPr/>
                    <a:lstStyle/>
                    <a:p>
                      <a:r>
                        <a:rPr lang="hr-HR" sz="1800" b="1" dirty="0" smtClean="0"/>
                        <a:t>Prosjek</a:t>
                      </a:r>
                      <a:endParaRPr lang="hr-HR" sz="1800" b="1" dirty="0"/>
                    </a:p>
                  </a:txBody>
                  <a:tcPr marL="91441" marR="91441" marT="45686" marB="45686"/>
                </a:tc>
              </a:tr>
              <a:tr h="457129">
                <a:tc>
                  <a:txBody>
                    <a:bodyPr/>
                    <a:lstStyle/>
                    <a:p>
                      <a:r>
                        <a:rPr lang="hr-HR" sz="1800" b="1" dirty="0" smtClean="0"/>
                        <a:t>5. r.</a:t>
                      </a:r>
                      <a:endParaRPr lang="hr-HR" sz="1800" b="1" dirty="0"/>
                    </a:p>
                  </a:txBody>
                  <a:tcPr marL="91441" marR="91441" marT="45686" marB="45686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dirty="0" smtClean="0"/>
                        <a:t>4,69</a:t>
                      </a:r>
                      <a:endParaRPr lang="hr-HR" sz="2400" b="1" dirty="0"/>
                    </a:p>
                  </a:txBody>
                  <a:tcPr marL="91441" marR="91441" marT="45686" marB="45686"/>
                </a:tc>
              </a:tr>
              <a:tr h="457129">
                <a:tc>
                  <a:txBody>
                    <a:bodyPr/>
                    <a:lstStyle/>
                    <a:p>
                      <a:r>
                        <a:rPr lang="hr-HR" sz="1800" b="1" dirty="0" smtClean="0"/>
                        <a:t>6. r.</a:t>
                      </a:r>
                      <a:endParaRPr lang="hr-HR" sz="1800" b="1" dirty="0"/>
                    </a:p>
                  </a:txBody>
                  <a:tcPr marL="91441" marR="91441" marT="45686" marB="45686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dirty="0" smtClean="0"/>
                        <a:t>4,77</a:t>
                      </a:r>
                      <a:endParaRPr lang="hr-HR" sz="2400" b="1" dirty="0"/>
                    </a:p>
                  </a:txBody>
                  <a:tcPr marL="91441" marR="91441" marT="45686" marB="45686"/>
                </a:tc>
              </a:tr>
              <a:tr h="457129">
                <a:tc>
                  <a:txBody>
                    <a:bodyPr/>
                    <a:lstStyle/>
                    <a:p>
                      <a:r>
                        <a:rPr lang="hr-HR" sz="1800" b="1" dirty="0" smtClean="0"/>
                        <a:t>7. r.</a:t>
                      </a:r>
                      <a:endParaRPr lang="hr-HR" sz="1800" b="1" dirty="0"/>
                    </a:p>
                  </a:txBody>
                  <a:tcPr marL="91441" marR="91441" marT="45686" marB="45686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dirty="0" smtClean="0"/>
                        <a:t>4,73</a:t>
                      </a:r>
                      <a:endParaRPr lang="hr-HR" sz="2400" b="1" dirty="0"/>
                    </a:p>
                  </a:txBody>
                  <a:tcPr marL="91441" marR="91441" marT="45686" marB="45686"/>
                </a:tc>
              </a:tr>
              <a:tr h="457129">
                <a:tc>
                  <a:txBody>
                    <a:bodyPr/>
                    <a:lstStyle/>
                    <a:p>
                      <a:r>
                        <a:rPr lang="hr-HR" sz="1800" b="1" dirty="0" smtClean="0"/>
                        <a:t>8. r.</a:t>
                      </a:r>
                      <a:endParaRPr lang="hr-HR" sz="1800" b="1" dirty="0"/>
                    </a:p>
                  </a:txBody>
                  <a:tcPr marL="91441" marR="91441" marT="45686" marB="45686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dirty="0" smtClean="0"/>
                        <a:t>4,87</a:t>
                      </a:r>
                      <a:endParaRPr lang="hr-HR" sz="2400" b="1" dirty="0"/>
                    </a:p>
                  </a:txBody>
                  <a:tcPr marL="91441" marR="91441" marT="45686" marB="45686"/>
                </a:tc>
              </a:tr>
              <a:tr h="579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b="1" dirty="0" smtClean="0">
                          <a:solidFill>
                            <a:srgbClr val="FF0000"/>
                          </a:solidFill>
                        </a:rPr>
                        <a:t>Ukupno</a:t>
                      </a:r>
                    </a:p>
                    <a:p>
                      <a:endParaRPr lang="hr-HR" sz="1800" b="1" dirty="0"/>
                    </a:p>
                  </a:txBody>
                  <a:tcPr marL="91441" marR="91441" marT="45686" marB="45686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dirty="0" smtClean="0">
                          <a:solidFill>
                            <a:srgbClr val="FF0000"/>
                          </a:solidFill>
                        </a:rPr>
                        <a:t>19,06</a:t>
                      </a:r>
                      <a:endParaRPr lang="hr-H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1" marR="91441" marT="45686" marB="45686"/>
                </a:tc>
              </a:tr>
            </a:tbl>
          </a:graphicData>
        </a:graphic>
      </p:graphicFrame>
      <p:graphicFrame>
        <p:nvGraphicFramePr>
          <p:cNvPr id="6" name="Rezervirano mjesto sadržaja 5"/>
          <p:cNvGraphicFramePr>
            <a:graphicFrameLocks noGrp="1"/>
          </p:cNvGraphicFramePr>
          <p:nvPr>
            <p:ph sz="half" idx="2"/>
          </p:nvPr>
        </p:nvGraphicFramePr>
        <p:xfrm>
          <a:off x="2555875" y="1916113"/>
          <a:ext cx="3816349" cy="38401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5481"/>
                <a:gridCol w="1060098"/>
                <a:gridCol w="1130770"/>
              </a:tblGrid>
              <a:tr h="640039">
                <a:tc>
                  <a:txBody>
                    <a:bodyPr/>
                    <a:lstStyle/>
                    <a:p>
                      <a:r>
                        <a:rPr lang="hr-HR" sz="1800" b="1" dirty="0" smtClean="0"/>
                        <a:t>Predmeti</a:t>
                      </a:r>
                      <a:endParaRPr lang="hr-HR" sz="1800" b="1" dirty="0"/>
                    </a:p>
                  </a:txBody>
                  <a:tcPr marL="91438" marR="91438" marT="45702" marB="45702"/>
                </a:tc>
                <a:tc>
                  <a:txBody>
                    <a:bodyPr/>
                    <a:lstStyle/>
                    <a:p>
                      <a:r>
                        <a:rPr lang="hr-HR" sz="1200" b="1" dirty="0" smtClean="0"/>
                        <a:t>Zaključne ocjene važnih predmeta 7.r</a:t>
                      </a:r>
                      <a:endParaRPr lang="hr-HR" sz="1200" b="1" dirty="0"/>
                    </a:p>
                  </a:txBody>
                  <a:tcPr marL="91438" marR="91438" marT="45702" marB="45702"/>
                </a:tc>
                <a:tc>
                  <a:txBody>
                    <a:bodyPr/>
                    <a:lstStyle/>
                    <a:p>
                      <a:r>
                        <a:rPr lang="hr-HR" sz="1200" b="1" dirty="0" smtClean="0"/>
                        <a:t>Zaključne ocjene važnih predmeta 8.r</a:t>
                      </a:r>
                      <a:endParaRPr lang="hr-HR" sz="1200" b="1" dirty="0"/>
                    </a:p>
                  </a:txBody>
                  <a:tcPr marL="91438" marR="91438" marT="45702" marB="45702"/>
                </a:tc>
              </a:tr>
              <a:tr h="457160">
                <a:tc>
                  <a:txBody>
                    <a:bodyPr/>
                    <a:lstStyle/>
                    <a:p>
                      <a:r>
                        <a:rPr lang="hr-HR" sz="1800" b="1" dirty="0" smtClean="0"/>
                        <a:t>Hrvatski jezik</a:t>
                      </a:r>
                      <a:endParaRPr lang="hr-HR" sz="1800" b="1" dirty="0"/>
                    </a:p>
                  </a:txBody>
                  <a:tcPr marL="91438" marR="91438" marT="45702" marB="45702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dirty="0" smtClean="0"/>
                        <a:t>4</a:t>
                      </a:r>
                      <a:endParaRPr lang="hr-HR" sz="2400" b="1" dirty="0"/>
                    </a:p>
                  </a:txBody>
                  <a:tcPr marL="91438" marR="91438" marT="45702" marB="45702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dirty="0" smtClean="0"/>
                        <a:t>5</a:t>
                      </a:r>
                      <a:endParaRPr lang="hr-HR" sz="2400" b="1" dirty="0"/>
                    </a:p>
                  </a:txBody>
                  <a:tcPr marL="91438" marR="91438" marT="45702" marB="45702"/>
                </a:tc>
              </a:tr>
              <a:tr h="457160">
                <a:tc>
                  <a:txBody>
                    <a:bodyPr/>
                    <a:lstStyle/>
                    <a:p>
                      <a:r>
                        <a:rPr lang="hr-HR" sz="1800" b="1" dirty="0" smtClean="0"/>
                        <a:t>Strani jezik (EJ)</a:t>
                      </a:r>
                      <a:endParaRPr lang="hr-HR" sz="1800" b="1" dirty="0"/>
                    </a:p>
                  </a:txBody>
                  <a:tcPr marL="91438" marR="91438" marT="45702" marB="45702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dirty="0" smtClean="0"/>
                        <a:t>5</a:t>
                      </a:r>
                      <a:endParaRPr lang="hr-HR" sz="2400" b="1" dirty="0"/>
                    </a:p>
                  </a:txBody>
                  <a:tcPr marL="91438" marR="91438" marT="45702" marB="45702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dirty="0" smtClean="0"/>
                        <a:t>5</a:t>
                      </a:r>
                      <a:endParaRPr lang="hr-HR" sz="2400" b="1" dirty="0"/>
                    </a:p>
                  </a:txBody>
                  <a:tcPr marL="91438" marR="91438" marT="45702" marB="45702"/>
                </a:tc>
              </a:tr>
              <a:tr h="457160">
                <a:tc>
                  <a:txBody>
                    <a:bodyPr/>
                    <a:lstStyle/>
                    <a:p>
                      <a:r>
                        <a:rPr lang="hr-HR" sz="1800" b="1" dirty="0" smtClean="0"/>
                        <a:t>Matematika</a:t>
                      </a:r>
                      <a:endParaRPr lang="hr-HR" sz="1800" b="1" dirty="0"/>
                    </a:p>
                  </a:txBody>
                  <a:tcPr marL="91438" marR="91438" marT="45702" marB="45702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dirty="0" smtClean="0"/>
                        <a:t>4</a:t>
                      </a:r>
                      <a:endParaRPr lang="hr-HR" sz="2400" b="1" dirty="0"/>
                    </a:p>
                  </a:txBody>
                  <a:tcPr marL="91438" marR="91438" marT="45702" marB="45702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dirty="0" smtClean="0"/>
                        <a:t>4</a:t>
                      </a:r>
                      <a:endParaRPr lang="hr-HR" sz="2400" b="1" dirty="0"/>
                    </a:p>
                  </a:txBody>
                  <a:tcPr marL="91438" marR="91438" marT="45702" marB="45702"/>
                </a:tc>
              </a:tr>
              <a:tr h="457160">
                <a:tc>
                  <a:txBody>
                    <a:bodyPr/>
                    <a:lstStyle/>
                    <a:p>
                      <a:r>
                        <a:rPr lang="hr-HR" sz="1800" b="1" dirty="0" smtClean="0"/>
                        <a:t>Povijest</a:t>
                      </a:r>
                      <a:endParaRPr lang="hr-HR" sz="1800" b="1" dirty="0"/>
                    </a:p>
                  </a:txBody>
                  <a:tcPr marL="91438" marR="91438" marT="45702" marB="45702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dirty="0" smtClean="0"/>
                        <a:t>4</a:t>
                      </a:r>
                      <a:endParaRPr lang="hr-HR" sz="2400" b="1" dirty="0"/>
                    </a:p>
                  </a:txBody>
                  <a:tcPr marL="91438" marR="91438" marT="45702" marB="45702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dirty="0" smtClean="0"/>
                        <a:t>5</a:t>
                      </a:r>
                      <a:endParaRPr lang="hr-HR" sz="2400" b="1" dirty="0"/>
                    </a:p>
                  </a:txBody>
                  <a:tcPr marL="91438" marR="91438" marT="45702" marB="45702"/>
                </a:tc>
              </a:tr>
              <a:tr h="457160">
                <a:tc>
                  <a:txBody>
                    <a:bodyPr/>
                    <a:lstStyle/>
                    <a:p>
                      <a:r>
                        <a:rPr lang="hr-HR" sz="1800" b="1" dirty="0" smtClean="0"/>
                        <a:t>Geografija</a:t>
                      </a:r>
                      <a:endParaRPr lang="hr-HR" sz="1800" b="1" dirty="0"/>
                    </a:p>
                  </a:txBody>
                  <a:tcPr marL="91438" marR="91438" marT="45702" marB="45702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dirty="0" smtClean="0"/>
                        <a:t>5</a:t>
                      </a:r>
                      <a:endParaRPr lang="hr-HR" sz="2400" b="1" dirty="0"/>
                    </a:p>
                  </a:txBody>
                  <a:tcPr marL="91438" marR="91438" marT="45702" marB="45702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dirty="0" smtClean="0"/>
                        <a:t>5</a:t>
                      </a:r>
                      <a:endParaRPr lang="hr-HR" sz="2400" b="1" dirty="0"/>
                    </a:p>
                  </a:txBody>
                  <a:tcPr marL="91438" marR="91438" marT="45702" marB="45702"/>
                </a:tc>
              </a:tr>
              <a:tr h="457160">
                <a:tc>
                  <a:txBody>
                    <a:bodyPr/>
                    <a:lstStyle/>
                    <a:p>
                      <a:r>
                        <a:rPr lang="hr-HR" sz="1800" b="1" dirty="0" smtClean="0"/>
                        <a:t>Biologija?</a:t>
                      </a:r>
                      <a:endParaRPr lang="hr-HR" sz="1800" b="1" dirty="0"/>
                    </a:p>
                  </a:txBody>
                  <a:tcPr marL="91438" marR="91438" marT="45702" marB="45702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dirty="0" smtClean="0"/>
                        <a:t>5</a:t>
                      </a:r>
                      <a:endParaRPr lang="hr-HR" sz="2400" b="1" dirty="0"/>
                    </a:p>
                  </a:txBody>
                  <a:tcPr marL="91438" marR="91438" marT="45702" marB="45702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dirty="0" smtClean="0"/>
                        <a:t>5</a:t>
                      </a:r>
                      <a:endParaRPr lang="hr-HR" sz="2400" b="1" dirty="0"/>
                    </a:p>
                  </a:txBody>
                  <a:tcPr marL="91438" marR="91438" marT="45702" marB="45702"/>
                </a:tc>
              </a:tr>
              <a:tr h="457160">
                <a:tc>
                  <a:txBody>
                    <a:bodyPr/>
                    <a:lstStyle/>
                    <a:p>
                      <a:r>
                        <a:rPr lang="hr-HR" sz="1800" b="1" dirty="0" smtClean="0">
                          <a:solidFill>
                            <a:srgbClr val="FF0000"/>
                          </a:solidFill>
                        </a:rPr>
                        <a:t>Ukupno</a:t>
                      </a:r>
                      <a:endParaRPr lang="hr-HR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8" marR="91438" marT="45702" marB="45702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dirty="0" smtClean="0">
                          <a:solidFill>
                            <a:srgbClr val="FF0000"/>
                          </a:solidFill>
                        </a:rPr>
                        <a:t>27</a:t>
                      </a:r>
                      <a:endParaRPr lang="hr-H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8" marR="91438" marT="45702" marB="45702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dirty="0" smtClean="0">
                          <a:solidFill>
                            <a:srgbClr val="FF0000"/>
                          </a:solidFill>
                        </a:rPr>
                        <a:t>29</a:t>
                      </a:r>
                      <a:endParaRPr lang="hr-H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8" marR="91438" marT="45702" marB="45702"/>
                </a:tc>
              </a:tr>
            </a:tbl>
          </a:graphicData>
        </a:graphic>
      </p:graphicFrame>
      <p:graphicFrame>
        <p:nvGraphicFramePr>
          <p:cNvPr id="8" name="Tablica 7"/>
          <p:cNvGraphicFramePr>
            <a:graphicFrameLocks noGrp="1"/>
          </p:cNvGraphicFramePr>
          <p:nvPr/>
        </p:nvGraphicFramePr>
        <p:xfrm>
          <a:off x="6659563" y="1916113"/>
          <a:ext cx="2016125" cy="27479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2510"/>
                <a:gridCol w="923615"/>
              </a:tblGrid>
              <a:tr h="370688">
                <a:tc>
                  <a:txBody>
                    <a:bodyPr/>
                    <a:lstStyle/>
                    <a:p>
                      <a:r>
                        <a:rPr lang="hr-HR" sz="1800" b="1" dirty="0" smtClean="0"/>
                        <a:t>Elementi</a:t>
                      </a:r>
                      <a:endParaRPr lang="hr-HR" sz="1800" b="1" dirty="0"/>
                    </a:p>
                  </a:txBody>
                  <a:tcPr marL="91436" marR="91436" marT="45701" marB="45701"/>
                </a:tc>
                <a:tc>
                  <a:txBody>
                    <a:bodyPr/>
                    <a:lstStyle/>
                    <a:p>
                      <a:endParaRPr lang="hr-HR" sz="1800" b="1" dirty="0"/>
                    </a:p>
                  </a:txBody>
                  <a:tcPr marL="91436" marR="91436" marT="45701" marB="45701"/>
                </a:tc>
              </a:tr>
              <a:tr h="640038">
                <a:tc>
                  <a:txBody>
                    <a:bodyPr/>
                    <a:lstStyle/>
                    <a:p>
                      <a:r>
                        <a:rPr lang="hr-HR" sz="1800" b="1" dirty="0" smtClean="0"/>
                        <a:t>Prosjeci 5.-8.r</a:t>
                      </a:r>
                      <a:endParaRPr lang="hr-HR" sz="1800" b="1" dirty="0"/>
                    </a:p>
                  </a:txBody>
                  <a:tcPr marL="91436" marR="91436" marT="45701" marB="45701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dirty="0" smtClean="0"/>
                        <a:t>19,06</a:t>
                      </a:r>
                      <a:endParaRPr lang="hr-HR" sz="2400" b="1" dirty="0"/>
                    </a:p>
                  </a:txBody>
                  <a:tcPr marL="91436" marR="91436" marT="45701" marB="45701"/>
                </a:tc>
              </a:tr>
              <a:tr h="640038">
                <a:tc>
                  <a:txBody>
                    <a:bodyPr/>
                    <a:lstStyle/>
                    <a:p>
                      <a:r>
                        <a:rPr lang="hr-HR" sz="1200" b="1" dirty="0" smtClean="0"/>
                        <a:t>Zaključne ocjene važnih predmeta 7.r</a:t>
                      </a:r>
                      <a:endParaRPr lang="hr-HR" sz="1200" b="1" dirty="0"/>
                    </a:p>
                  </a:txBody>
                  <a:tcPr marL="91436" marR="91436" marT="45701" marB="45701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dirty="0" smtClean="0"/>
                        <a:t>27</a:t>
                      </a:r>
                      <a:endParaRPr lang="hr-HR" sz="2400" b="1" dirty="0"/>
                    </a:p>
                  </a:txBody>
                  <a:tcPr marL="91436" marR="91436" marT="45701" marB="45701"/>
                </a:tc>
              </a:tr>
              <a:tr h="640038">
                <a:tc>
                  <a:txBody>
                    <a:bodyPr/>
                    <a:lstStyle/>
                    <a:p>
                      <a:r>
                        <a:rPr lang="hr-HR" sz="1200" b="1" dirty="0" smtClean="0"/>
                        <a:t>Zaključne ocjene važnih predmeta 8.r</a:t>
                      </a:r>
                      <a:endParaRPr lang="hr-HR" sz="1200" b="1" dirty="0"/>
                    </a:p>
                  </a:txBody>
                  <a:tcPr marL="91436" marR="91436" marT="45701" marB="45701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dirty="0" smtClean="0"/>
                        <a:t>29</a:t>
                      </a:r>
                      <a:endParaRPr lang="hr-HR" sz="2400" b="1" dirty="0"/>
                    </a:p>
                  </a:txBody>
                  <a:tcPr marL="91436" marR="91436" marT="45701" marB="45701"/>
                </a:tc>
              </a:tr>
              <a:tr h="457159">
                <a:tc>
                  <a:txBody>
                    <a:bodyPr/>
                    <a:lstStyle/>
                    <a:p>
                      <a:r>
                        <a:rPr lang="hr-HR" sz="1800" b="1" dirty="0" smtClean="0">
                          <a:solidFill>
                            <a:srgbClr val="FF0000"/>
                          </a:solidFill>
                        </a:rPr>
                        <a:t>Ukupno</a:t>
                      </a:r>
                      <a:endParaRPr lang="hr-HR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6" marR="91436" marT="45701" marB="45701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u="sng" dirty="0" smtClean="0">
                          <a:solidFill>
                            <a:srgbClr val="FF0000"/>
                          </a:solidFill>
                        </a:rPr>
                        <a:t>75,06</a:t>
                      </a:r>
                      <a:endParaRPr lang="hr-HR" sz="2400" b="1" u="sng" dirty="0">
                        <a:solidFill>
                          <a:srgbClr val="FF0000"/>
                        </a:solidFill>
                      </a:endParaRPr>
                    </a:p>
                  </a:txBody>
                  <a:tcPr marL="91436" marR="91436" marT="45701" marB="45701"/>
                </a:tc>
              </a:tr>
            </a:tbl>
          </a:graphicData>
        </a:graphic>
      </p:graphicFrame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D308E-6651-48E5-ABDE-B7E9A3036E49}" type="slidenum">
              <a:rPr lang="hr-HR" smtClean="0"/>
              <a:pPr>
                <a:defRPr/>
              </a:pPr>
              <a:t>20</a:t>
            </a:fld>
            <a:endParaRPr lang="hr-HR"/>
          </a:p>
        </p:txBody>
      </p:sp>
      <p:sp>
        <p:nvSpPr>
          <p:cNvPr id="22614" name="TekstniOkvir 9"/>
          <p:cNvSpPr txBox="1">
            <a:spLocks noChangeArrowheads="1"/>
          </p:cNvSpPr>
          <p:nvPr/>
        </p:nvSpPr>
        <p:spPr bwMode="auto">
          <a:xfrm>
            <a:off x="323850" y="5949950"/>
            <a:ext cx="4895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3200" b="1"/>
              <a:t>+ dodatni bodovi ?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b="1" smtClean="0"/>
              <a:t>Primjer - vozač</a:t>
            </a:r>
          </a:p>
        </p:txBody>
      </p:sp>
      <p:graphicFrame>
        <p:nvGraphicFramePr>
          <p:cNvPr id="5" name="Rezervirano mjesto sadržaja 4"/>
          <p:cNvGraphicFramePr>
            <a:graphicFrameLocks noGrp="1"/>
          </p:cNvGraphicFramePr>
          <p:nvPr>
            <p:ph sz="half" idx="1"/>
          </p:nvPr>
        </p:nvGraphicFramePr>
        <p:xfrm>
          <a:off x="323850" y="1916113"/>
          <a:ext cx="1800225" cy="27781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1324"/>
                <a:gridCol w="968901"/>
              </a:tblGrid>
              <a:tr h="370560">
                <a:tc>
                  <a:txBody>
                    <a:bodyPr/>
                    <a:lstStyle/>
                    <a:p>
                      <a:r>
                        <a:rPr lang="hr-HR" sz="1800" b="1" dirty="0" smtClean="0"/>
                        <a:t>Razred</a:t>
                      </a:r>
                      <a:endParaRPr lang="hr-HR" sz="1800" b="1" dirty="0"/>
                    </a:p>
                  </a:txBody>
                  <a:tcPr marL="91441" marR="91441" marT="45686" marB="45686"/>
                </a:tc>
                <a:tc>
                  <a:txBody>
                    <a:bodyPr/>
                    <a:lstStyle/>
                    <a:p>
                      <a:r>
                        <a:rPr lang="hr-HR" sz="1800" b="1" dirty="0" smtClean="0"/>
                        <a:t>Prosjek</a:t>
                      </a:r>
                      <a:endParaRPr lang="hr-HR" sz="1800" b="1" dirty="0"/>
                    </a:p>
                  </a:txBody>
                  <a:tcPr marL="91441" marR="91441" marT="45686" marB="45686"/>
                </a:tc>
              </a:tr>
              <a:tr h="457129">
                <a:tc>
                  <a:txBody>
                    <a:bodyPr/>
                    <a:lstStyle/>
                    <a:p>
                      <a:r>
                        <a:rPr lang="hr-HR" sz="1800" b="1" dirty="0" smtClean="0"/>
                        <a:t>5. r.</a:t>
                      </a:r>
                      <a:endParaRPr lang="hr-HR" sz="1800" b="1" dirty="0"/>
                    </a:p>
                  </a:txBody>
                  <a:tcPr marL="91441" marR="91441" marT="45686" marB="45686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dirty="0" smtClean="0"/>
                        <a:t>3,33</a:t>
                      </a:r>
                      <a:endParaRPr lang="hr-HR" sz="2400" b="1" dirty="0"/>
                    </a:p>
                  </a:txBody>
                  <a:tcPr marL="91441" marR="91441" marT="45686" marB="45686"/>
                </a:tc>
              </a:tr>
              <a:tr h="457129">
                <a:tc>
                  <a:txBody>
                    <a:bodyPr/>
                    <a:lstStyle/>
                    <a:p>
                      <a:r>
                        <a:rPr lang="hr-HR" sz="1800" b="1" dirty="0" smtClean="0"/>
                        <a:t>6. r.</a:t>
                      </a:r>
                      <a:endParaRPr lang="hr-HR" sz="1800" b="1" dirty="0"/>
                    </a:p>
                  </a:txBody>
                  <a:tcPr marL="91441" marR="91441" marT="45686" marB="45686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dirty="0" smtClean="0"/>
                        <a:t>3,58</a:t>
                      </a:r>
                      <a:endParaRPr lang="hr-HR" sz="2400" b="1" dirty="0"/>
                    </a:p>
                  </a:txBody>
                  <a:tcPr marL="91441" marR="91441" marT="45686" marB="45686"/>
                </a:tc>
              </a:tr>
              <a:tr h="457129">
                <a:tc>
                  <a:txBody>
                    <a:bodyPr/>
                    <a:lstStyle/>
                    <a:p>
                      <a:r>
                        <a:rPr lang="hr-HR" sz="1800" b="1" dirty="0" smtClean="0"/>
                        <a:t>7. r.</a:t>
                      </a:r>
                      <a:endParaRPr lang="hr-HR" sz="1800" b="1" dirty="0"/>
                    </a:p>
                  </a:txBody>
                  <a:tcPr marL="91441" marR="91441" marT="45686" marB="45686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dirty="0" smtClean="0"/>
                        <a:t>3,14</a:t>
                      </a:r>
                      <a:endParaRPr lang="hr-HR" sz="2400" b="1" dirty="0"/>
                    </a:p>
                  </a:txBody>
                  <a:tcPr marL="91441" marR="91441" marT="45686" marB="45686"/>
                </a:tc>
              </a:tr>
              <a:tr h="457129">
                <a:tc>
                  <a:txBody>
                    <a:bodyPr/>
                    <a:lstStyle/>
                    <a:p>
                      <a:r>
                        <a:rPr lang="hr-HR" sz="1800" b="1" dirty="0" smtClean="0"/>
                        <a:t>8. r.</a:t>
                      </a:r>
                      <a:endParaRPr lang="hr-HR" sz="1800" b="1" dirty="0"/>
                    </a:p>
                  </a:txBody>
                  <a:tcPr marL="91441" marR="91441" marT="45686" marB="45686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dirty="0" smtClean="0"/>
                        <a:t>3,35</a:t>
                      </a:r>
                      <a:endParaRPr lang="hr-HR" sz="2400" b="1" dirty="0"/>
                    </a:p>
                  </a:txBody>
                  <a:tcPr marL="91441" marR="91441" marT="45686" marB="45686"/>
                </a:tc>
              </a:tr>
              <a:tr h="579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b="1" dirty="0" smtClean="0">
                          <a:solidFill>
                            <a:srgbClr val="FF0000"/>
                          </a:solidFill>
                        </a:rPr>
                        <a:t>Ukupno</a:t>
                      </a:r>
                    </a:p>
                    <a:p>
                      <a:endParaRPr lang="hr-HR" sz="1800" b="1" dirty="0"/>
                    </a:p>
                  </a:txBody>
                  <a:tcPr marL="91441" marR="91441" marT="45686" marB="45686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dirty="0" smtClean="0">
                          <a:solidFill>
                            <a:srgbClr val="FF0000"/>
                          </a:solidFill>
                        </a:rPr>
                        <a:t>13,40</a:t>
                      </a:r>
                      <a:endParaRPr lang="hr-H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1" marR="91441" marT="45686" marB="45686"/>
                </a:tc>
              </a:tr>
            </a:tbl>
          </a:graphicData>
        </a:graphic>
      </p:graphicFrame>
      <p:graphicFrame>
        <p:nvGraphicFramePr>
          <p:cNvPr id="6" name="Rezervirano mjesto sadržaja 5"/>
          <p:cNvGraphicFramePr>
            <a:graphicFrameLocks noGrp="1"/>
          </p:cNvGraphicFramePr>
          <p:nvPr>
            <p:ph sz="half" idx="2"/>
          </p:nvPr>
        </p:nvGraphicFramePr>
        <p:xfrm>
          <a:off x="2339975" y="1916113"/>
          <a:ext cx="3816349" cy="24685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5481"/>
                <a:gridCol w="1060098"/>
                <a:gridCol w="1130770"/>
              </a:tblGrid>
              <a:tr h="640014">
                <a:tc>
                  <a:txBody>
                    <a:bodyPr/>
                    <a:lstStyle/>
                    <a:p>
                      <a:r>
                        <a:rPr lang="hr-HR" sz="1800" b="1" dirty="0" smtClean="0"/>
                        <a:t>Predmeti</a:t>
                      </a:r>
                      <a:endParaRPr lang="hr-HR" sz="1800" b="1" dirty="0"/>
                    </a:p>
                  </a:txBody>
                  <a:tcPr marL="91438" marR="91438" marT="45691" marB="45691"/>
                </a:tc>
                <a:tc>
                  <a:txBody>
                    <a:bodyPr/>
                    <a:lstStyle/>
                    <a:p>
                      <a:r>
                        <a:rPr lang="hr-HR" sz="1200" b="1" dirty="0" smtClean="0"/>
                        <a:t>Zaključne ocjene važnih predmeta 7.r</a:t>
                      </a:r>
                      <a:endParaRPr lang="hr-HR" sz="1200" b="1" dirty="0"/>
                    </a:p>
                  </a:txBody>
                  <a:tcPr marL="91438" marR="91438" marT="45691" marB="45691"/>
                </a:tc>
                <a:tc>
                  <a:txBody>
                    <a:bodyPr/>
                    <a:lstStyle/>
                    <a:p>
                      <a:r>
                        <a:rPr lang="hr-HR" sz="1200" b="1" dirty="0" smtClean="0"/>
                        <a:t>Zaključne ocjene važnih predmeta 8.r</a:t>
                      </a:r>
                      <a:endParaRPr lang="hr-HR" sz="1200" b="1" dirty="0"/>
                    </a:p>
                  </a:txBody>
                  <a:tcPr marL="91438" marR="91438" marT="45691" marB="45691"/>
                </a:tc>
              </a:tr>
              <a:tr h="457137">
                <a:tc>
                  <a:txBody>
                    <a:bodyPr/>
                    <a:lstStyle/>
                    <a:p>
                      <a:r>
                        <a:rPr lang="hr-HR" sz="1800" b="1" dirty="0" smtClean="0"/>
                        <a:t>Hrvatski jezik</a:t>
                      </a:r>
                      <a:endParaRPr lang="hr-HR" sz="1800" b="1" dirty="0"/>
                    </a:p>
                  </a:txBody>
                  <a:tcPr marL="91438" marR="91438" marT="45691" marB="45691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dirty="0" smtClean="0"/>
                        <a:t>2</a:t>
                      </a:r>
                      <a:endParaRPr lang="hr-HR" sz="2400" b="1" dirty="0"/>
                    </a:p>
                  </a:txBody>
                  <a:tcPr marL="91438" marR="91438" marT="45691" marB="45691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dirty="0" smtClean="0"/>
                        <a:t>2</a:t>
                      </a:r>
                      <a:endParaRPr lang="hr-HR" sz="2400" b="1" dirty="0"/>
                    </a:p>
                  </a:txBody>
                  <a:tcPr marL="91438" marR="91438" marT="45691" marB="45691"/>
                </a:tc>
              </a:tr>
              <a:tr h="457137">
                <a:tc>
                  <a:txBody>
                    <a:bodyPr/>
                    <a:lstStyle/>
                    <a:p>
                      <a:r>
                        <a:rPr lang="hr-HR" sz="1800" b="1" dirty="0" smtClean="0"/>
                        <a:t>Strani jezik (EJ)</a:t>
                      </a:r>
                      <a:endParaRPr lang="hr-HR" sz="1800" b="1" dirty="0"/>
                    </a:p>
                  </a:txBody>
                  <a:tcPr marL="91438" marR="91438" marT="45691" marB="45691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dirty="0" smtClean="0"/>
                        <a:t>2</a:t>
                      </a:r>
                      <a:endParaRPr lang="hr-HR" sz="2400" b="1" dirty="0"/>
                    </a:p>
                  </a:txBody>
                  <a:tcPr marL="91438" marR="91438" marT="45691" marB="45691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dirty="0" smtClean="0"/>
                        <a:t>3</a:t>
                      </a:r>
                      <a:endParaRPr lang="hr-HR" sz="2400" b="1" dirty="0"/>
                    </a:p>
                  </a:txBody>
                  <a:tcPr marL="91438" marR="91438" marT="45691" marB="45691"/>
                </a:tc>
              </a:tr>
              <a:tr h="457137">
                <a:tc>
                  <a:txBody>
                    <a:bodyPr/>
                    <a:lstStyle/>
                    <a:p>
                      <a:r>
                        <a:rPr lang="hr-HR" sz="1800" b="1" dirty="0" smtClean="0"/>
                        <a:t>Matematika</a:t>
                      </a:r>
                      <a:endParaRPr lang="hr-HR" sz="1800" b="1" dirty="0"/>
                    </a:p>
                  </a:txBody>
                  <a:tcPr marL="91438" marR="91438" marT="45691" marB="45691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dirty="0" smtClean="0"/>
                        <a:t>2</a:t>
                      </a:r>
                      <a:endParaRPr lang="hr-HR" sz="2400" b="1" dirty="0"/>
                    </a:p>
                  </a:txBody>
                  <a:tcPr marL="91438" marR="91438" marT="45691" marB="45691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dirty="0" smtClean="0"/>
                        <a:t>2</a:t>
                      </a:r>
                      <a:endParaRPr lang="hr-HR" sz="2400" b="1" dirty="0"/>
                    </a:p>
                  </a:txBody>
                  <a:tcPr marL="91438" marR="91438" marT="45691" marB="45691"/>
                </a:tc>
              </a:tr>
              <a:tr h="457137">
                <a:tc>
                  <a:txBody>
                    <a:bodyPr/>
                    <a:lstStyle/>
                    <a:p>
                      <a:r>
                        <a:rPr lang="hr-HR" sz="1800" b="1" dirty="0" smtClean="0">
                          <a:solidFill>
                            <a:srgbClr val="FF0000"/>
                          </a:solidFill>
                        </a:rPr>
                        <a:t>Ukupno</a:t>
                      </a:r>
                      <a:endParaRPr lang="hr-HR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8" marR="91438" marT="45691" marB="45691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hr-H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8" marR="91438" marT="45691" marB="45691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hr-H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8" marR="91438" marT="45691" marB="45691"/>
                </a:tc>
              </a:tr>
            </a:tbl>
          </a:graphicData>
        </a:graphic>
      </p:graphicFrame>
      <p:graphicFrame>
        <p:nvGraphicFramePr>
          <p:cNvPr id="7" name="Tablica 6"/>
          <p:cNvGraphicFramePr>
            <a:graphicFrameLocks noGrp="1"/>
          </p:cNvGraphicFramePr>
          <p:nvPr/>
        </p:nvGraphicFramePr>
        <p:xfrm>
          <a:off x="6372225" y="1916113"/>
          <a:ext cx="2016125" cy="27479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2510"/>
                <a:gridCol w="923615"/>
              </a:tblGrid>
              <a:tr h="370688">
                <a:tc>
                  <a:txBody>
                    <a:bodyPr/>
                    <a:lstStyle/>
                    <a:p>
                      <a:r>
                        <a:rPr lang="hr-HR" sz="1800" b="1" dirty="0" smtClean="0"/>
                        <a:t>Elementi</a:t>
                      </a:r>
                      <a:endParaRPr lang="hr-HR" sz="1800" b="1" dirty="0"/>
                    </a:p>
                  </a:txBody>
                  <a:tcPr marL="91436" marR="91436" marT="45701" marB="45701"/>
                </a:tc>
                <a:tc>
                  <a:txBody>
                    <a:bodyPr/>
                    <a:lstStyle/>
                    <a:p>
                      <a:endParaRPr lang="hr-HR" sz="1800" b="1" dirty="0"/>
                    </a:p>
                  </a:txBody>
                  <a:tcPr marL="91436" marR="91436" marT="45701" marB="45701"/>
                </a:tc>
              </a:tr>
              <a:tr h="640038">
                <a:tc>
                  <a:txBody>
                    <a:bodyPr/>
                    <a:lstStyle/>
                    <a:p>
                      <a:r>
                        <a:rPr lang="hr-HR" sz="1800" b="1" dirty="0" smtClean="0"/>
                        <a:t>Prosjeci 5.-8.r</a:t>
                      </a:r>
                      <a:endParaRPr lang="hr-HR" sz="1800" b="1" dirty="0"/>
                    </a:p>
                  </a:txBody>
                  <a:tcPr marL="91436" marR="91436" marT="45701" marB="45701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dirty="0" smtClean="0"/>
                        <a:t>13,40</a:t>
                      </a:r>
                      <a:endParaRPr lang="hr-HR" sz="2400" b="1" dirty="0"/>
                    </a:p>
                  </a:txBody>
                  <a:tcPr marL="91436" marR="91436" marT="45701" marB="45701"/>
                </a:tc>
              </a:tr>
              <a:tr h="640038">
                <a:tc>
                  <a:txBody>
                    <a:bodyPr/>
                    <a:lstStyle/>
                    <a:p>
                      <a:r>
                        <a:rPr lang="hr-HR" sz="1200" b="1" dirty="0" smtClean="0"/>
                        <a:t>Zaključne ocjene važnih predmeta 7.r</a:t>
                      </a:r>
                      <a:endParaRPr lang="hr-HR" sz="1200" b="1" dirty="0"/>
                    </a:p>
                  </a:txBody>
                  <a:tcPr marL="91436" marR="91436" marT="45701" marB="45701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dirty="0" smtClean="0"/>
                        <a:t>6</a:t>
                      </a:r>
                      <a:endParaRPr lang="hr-HR" sz="2400" b="1" dirty="0"/>
                    </a:p>
                  </a:txBody>
                  <a:tcPr marL="91436" marR="91436" marT="45701" marB="45701"/>
                </a:tc>
              </a:tr>
              <a:tr h="640038">
                <a:tc>
                  <a:txBody>
                    <a:bodyPr/>
                    <a:lstStyle/>
                    <a:p>
                      <a:r>
                        <a:rPr lang="hr-HR" sz="1200" b="1" dirty="0" smtClean="0"/>
                        <a:t>Zaključne ocjene važnih predmeta 8.r</a:t>
                      </a:r>
                      <a:endParaRPr lang="hr-HR" sz="1200" b="1" dirty="0"/>
                    </a:p>
                  </a:txBody>
                  <a:tcPr marL="91436" marR="91436" marT="45701" marB="45701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dirty="0" smtClean="0"/>
                        <a:t>7</a:t>
                      </a:r>
                      <a:endParaRPr lang="hr-HR" sz="2400" b="1" dirty="0"/>
                    </a:p>
                  </a:txBody>
                  <a:tcPr marL="91436" marR="91436" marT="45701" marB="45701"/>
                </a:tc>
              </a:tr>
              <a:tr h="457159">
                <a:tc>
                  <a:txBody>
                    <a:bodyPr/>
                    <a:lstStyle/>
                    <a:p>
                      <a:r>
                        <a:rPr lang="hr-HR" sz="1800" b="1" dirty="0" smtClean="0">
                          <a:solidFill>
                            <a:srgbClr val="FF0000"/>
                          </a:solidFill>
                        </a:rPr>
                        <a:t>Ukupno</a:t>
                      </a:r>
                      <a:endParaRPr lang="hr-HR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6" marR="91436" marT="45701" marB="45701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u="sng" dirty="0" smtClean="0">
                          <a:solidFill>
                            <a:srgbClr val="FF0000"/>
                          </a:solidFill>
                        </a:rPr>
                        <a:t>26,40</a:t>
                      </a:r>
                      <a:endParaRPr lang="hr-HR" sz="2400" b="1" u="sng" dirty="0">
                        <a:solidFill>
                          <a:srgbClr val="FF0000"/>
                        </a:solidFill>
                      </a:endParaRPr>
                    </a:p>
                  </a:txBody>
                  <a:tcPr marL="91436" marR="91436" marT="45701" marB="45701"/>
                </a:tc>
              </a:tr>
            </a:tbl>
          </a:graphicData>
        </a:graphic>
      </p:graphicFrame>
      <p:sp>
        <p:nvSpPr>
          <p:cNvPr id="8" name="Rezervirano mjesto broja slajd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C586D0-ACB7-47DA-8E75-CEC0DCBFE253}" type="slidenum">
              <a:rPr lang="hr-HR" smtClean="0"/>
              <a:pPr>
                <a:defRPr/>
              </a:pPr>
              <a:t>21</a:t>
            </a:fld>
            <a:endParaRPr lang="hr-HR"/>
          </a:p>
        </p:txBody>
      </p:sp>
      <p:sp>
        <p:nvSpPr>
          <p:cNvPr id="23626" name="TekstniOkvir 9"/>
          <p:cNvSpPr txBox="1">
            <a:spLocks noChangeArrowheads="1"/>
          </p:cNvSpPr>
          <p:nvPr/>
        </p:nvSpPr>
        <p:spPr bwMode="auto">
          <a:xfrm>
            <a:off x="323850" y="5805488"/>
            <a:ext cx="4895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3200" b="1"/>
              <a:t>+ dodatni bodovi ?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slov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1143000"/>
          </a:xfrm>
        </p:spPr>
        <p:txBody>
          <a:bodyPr/>
          <a:lstStyle/>
          <a:p>
            <a:r>
              <a:rPr lang="hr-HR" smtClean="0"/>
              <a:t>Upis u odjele za sportaše</a:t>
            </a:r>
          </a:p>
        </p:txBody>
      </p:sp>
      <p:sp>
        <p:nvSpPr>
          <p:cNvPr id="24579" name="Rezervirano mjesto sadržaja 2"/>
          <p:cNvSpPr>
            <a:spLocks noGrp="1"/>
          </p:cNvSpPr>
          <p:nvPr>
            <p:ph idx="1"/>
          </p:nvPr>
        </p:nvSpPr>
        <p:spPr>
          <a:xfrm>
            <a:off x="179388" y="1196975"/>
            <a:ext cx="8569325" cy="5400675"/>
          </a:xfrm>
        </p:spPr>
        <p:txBody>
          <a:bodyPr/>
          <a:lstStyle/>
          <a:p>
            <a:r>
              <a:rPr lang="hr-HR" dirty="0" smtClean="0"/>
              <a:t>Prijave od 26.5. do 29.5.2014. – bira sport koji će mu se vrednovati – pogledati upute na </a:t>
            </a:r>
            <a:r>
              <a:rPr lang="hr-HR" dirty="0" err="1" smtClean="0"/>
              <a:t>Upisi.hr</a:t>
            </a:r>
            <a:endParaRPr lang="hr-HR" dirty="0" smtClean="0"/>
          </a:p>
          <a:p>
            <a:r>
              <a:rPr lang="hr-HR" dirty="0" smtClean="0"/>
              <a:t>Sportski savezi razvrstavaju kandidate i dodjeljuju im bodove po dogovorenom kriteriju</a:t>
            </a:r>
          </a:p>
          <a:p>
            <a:r>
              <a:rPr lang="hr-HR" dirty="0" smtClean="0"/>
              <a:t>11.6.2014. sportski savez objavljuje liste – žalbe od 11.-18.6.2014., 20.6.2014. konačne liste na stranicama Nacionalnih sportskih saveza </a:t>
            </a:r>
          </a:p>
          <a:p>
            <a:r>
              <a:rPr lang="hr-HR" dirty="0" err="1" smtClean="0"/>
              <a:t>Čl</a:t>
            </a:r>
            <a:r>
              <a:rPr lang="hr-HR" dirty="0" smtClean="0"/>
              <a:t>. 11. (izračun) – Pravilnik o upisu </a:t>
            </a:r>
          </a:p>
          <a:p>
            <a:r>
              <a:rPr lang="hr-HR" dirty="0" smtClean="0"/>
              <a:t>Kriterij uspješnosti i ocijene (prosjek + odabrani premeti u 7. i 8.r.)</a:t>
            </a: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9435F2-464D-4854-8357-F0C0E9BD19D8}" type="slidenum">
              <a:rPr lang="hr-HR" smtClean="0"/>
              <a:pPr>
                <a:defRPr/>
              </a:pPr>
              <a:t>22</a:t>
            </a:fld>
            <a:endParaRPr lang="hr-HR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slov 1"/>
          <p:cNvSpPr>
            <a:spLocks noGrp="1"/>
          </p:cNvSpPr>
          <p:nvPr>
            <p:ph type="title"/>
          </p:nvPr>
        </p:nvSpPr>
        <p:spPr>
          <a:xfrm>
            <a:off x="6350" y="188913"/>
            <a:ext cx="8964613" cy="1143000"/>
          </a:xfrm>
        </p:spPr>
        <p:txBody>
          <a:bodyPr/>
          <a:lstStyle/>
          <a:p>
            <a:r>
              <a:rPr lang="hr-HR" sz="3200" b="1" smtClean="0"/>
              <a:t>Vrednovanje rezultata postignutih na natjecanjima u znanju  (samo državna i međunarodna</a:t>
            </a:r>
            <a:endParaRPr lang="hr-HR" sz="3200" smtClean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B729F8-9AB0-4F43-8A7C-6EC8C72662FD}" type="slidenum">
              <a:rPr lang="hr-HR" smtClean="0"/>
              <a:pPr>
                <a:defRPr/>
              </a:pPr>
              <a:t>23</a:t>
            </a:fld>
            <a:endParaRPr lang="hr-HR"/>
          </a:p>
        </p:txBody>
      </p:sp>
      <p:pic>
        <p:nvPicPr>
          <p:cNvPr id="2560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1628775"/>
            <a:ext cx="7777162" cy="4754563"/>
          </a:xfr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slov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507412" cy="1143000"/>
          </a:xfrm>
        </p:spPr>
        <p:txBody>
          <a:bodyPr/>
          <a:lstStyle/>
          <a:p>
            <a:pPr eaLnBrk="1" hangingPunct="1"/>
            <a:r>
              <a:rPr lang="hr-HR" sz="3200" b="1" smtClean="0"/>
              <a:t>Vrednovanje rezultata postignutih na sportskim natjecanjima (samo državna i međunarodna ŠŠK)</a:t>
            </a:r>
            <a:endParaRPr lang="hr-HR" sz="3200" smtClean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A8D1A6-CD67-4A65-9DC9-33F1641C5C05}" type="slidenum">
              <a:rPr lang="hr-HR" smtClean="0"/>
              <a:pPr>
                <a:defRPr/>
              </a:pPr>
              <a:t>24</a:t>
            </a:fld>
            <a:endParaRPr lang="hr-HR"/>
          </a:p>
        </p:txBody>
      </p:sp>
      <p:pic>
        <p:nvPicPr>
          <p:cNvPr id="26629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2205038"/>
            <a:ext cx="8443913" cy="2303462"/>
          </a:xfr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b="1" dirty="0" smtClean="0"/>
              <a:t>Kandidati sa zdravstvenim teškoćama </a:t>
            </a:r>
            <a:br>
              <a:rPr lang="hr-HR" b="1" dirty="0" smtClean="0"/>
            </a:br>
            <a:endParaRPr lang="hr-HR" dirty="0" smtClean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23850" y="1052513"/>
            <a:ext cx="8229600" cy="5329237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b="1" dirty="0" smtClean="0">
                <a:solidFill>
                  <a:srgbClr val="FF0000"/>
                </a:solidFill>
              </a:rPr>
              <a:t>1 bod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b="1" dirty="0" smtClean="0"/>
              <a:t>Kandidati sa zdravstvenim teškoćama su kandidati koji su prethodno obrazovanje završili po redovitome nastavnom planu i programu, a kojima su teška zdravstvena oštećenja ili kronične bolesti i/ili dulje liječenje utjecale na postizanje rezultata tijekom prethodnog obrazovanja te značajno smanjuju mogućnost izbora srednjoškolskoga obrazovnog programa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vi-VN" b="1" dirty="0" smtClean="0">
                <a:latin typeface="Calibri" pitchFamily="34" charset="0"/>
              </a:rPr>
              <a:t>za programe obrazovanja za koje posjeduje stručno mišljenje službe za profesionalno usmjeravanje Hrvatskoga zavoda za zapošljavanje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vi-VN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hr-HR" dirty="0" smtClean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5963E0-50BE-4822-82E2-3340BDFB50CC}" type="slidenum">
              <a:rPr lang="hr-HR" smtClean="0"/>
              <a:pPr>
                <a:defRPr/>
              </a:pPr>
              <a:t>25</a:t>
            </a:fld>
            <a:endParaRPr lang="hr-HR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slov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785225" cy="1282700"/>
          </a:xfrm>
        </p:spPr>
        <p:txBody>
          <a:bodyPr/>
          <a:lstStyle/>
          <a:p>
            <a:r>
              <a:rPr lang="hr-HR" sz="3200" b="1" smtClean="0"/>
              <a:t>Kandidati sa otežanim uvjetima obrazovanja (ekonomski, socijalni, odgojni) – donijeti potvrde razredniku</a:t>
            </a:r>
            <a:endParaRPr lang="hr-HR" sz="3200" smtClean="0"/>
          </a:p>
        </p:txBody>
      </p:sp>
      <p:sp>
        <p:nvSpPr>
          <p:cNvPr id="28675" name="Rezervirano mjesto sadržaja 2"/>
          <p:cNvSpPr>
            <a:spLocks noGrp="1"/>
          </p:cNvSpPr>
          <p:nvPr>
            <p:ph idx="1"/>
          </p:nvPr>
        </p:nvSpPr>
        <p:spPr>
          <a:xfrm>
            <a:off x="323850" y="1484313"/>
            <a:ext cx="8496300" cy="4897437"/>
          </a:xfrm>
        </p:spPr>
        <p:txBody>
          <a:bodyPr/>
          <a:lstStyle/>
          <a:p>
            <a:r>
              <a:rPr lang="hr-HR" b="1" smtClean="0">
                <a:solidFill>
                  <a:srgbClr val="FF0000"/>
                </a:solidFill>
              </a:rPr>
              <a:t>1 bod</a:t>
            </a:r>
          </a:p>
          <a:p>
            <a:r>
              <a:rPr lang="hr-HR" b="1" smtClean="0"/>
              <a:t>Jedan ili oba roditelja s dugotrajnom teškom bolesti (liječnička potvrda)</a:t>
            </a:r>
          </a:p>
          <a:p>
            <a:r>
              <a:rPr lang="hr-HR" b="1" smtClean="0"/>
              <a:t>Dugotrajno nezaposlena oba roditelja (potvrda HZZZ)</a:t>
            </a:r>
          </a:p>
          <a:p>
            <a:r>
              <a:rPr lang="hr-HR" b="1" smtClean="0"/>
              <a:t>Samohrani roditelj korisnik socijalne skrbi (potvrda CZS)</a:t>
            </a:r>
          </a:p>
          <a:p>
            <a:r>
              <a:rPr lang="hr-HR" b="1" smtClean="0"/>
              <a:t>Jedan roditelj preminuo (preslik smrtovnice)</a:t>
            </a:r>
          </a:p>
          <a:p>
            <a:r>
              <a:rPr lang="hr-HR" b="1" smtClean="0"/>
              <a:t>Dijete bez oba roditelja</a:t>
            </a:r>
          </a:p>
          <a:p>
            <a:endParaRPr lang="hr-HR" smtClean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051F23-0D1A-48F8-96AF-0544FFD82AAE}" type="slidenum">
              <a:rPr lang="hr-HR" smtClean="0"/>
              <a:pPr>
                <a:defRPr/>
              </a:pPr>
              <a:t>26</a:t>
            </a:fld>
            <a:endParaRPr lang="hr-HR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slov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713788" cy="706437"/>
          </a:xfrm>
        </p:spPr>
        <p:txBody>
          <a:bodyPr/>
          <a:lstStyle/>
          <a:p>
            <a:r>
              <a:rPr lang="hr-HR" sz="4000" b="1" smtClean="0"/>
              <a:t>Utvrđivanje zdravstvene sposobnosti</a:t>
            </a:r>
          </a:p>
        </p:txBody>
      </p:sp>
      <p:sp>
        <p:nvSpPr>
          <p:cNvPr id="31747" name="Rezervirano mjesto sadržaja 2"/>
          <p:cNvSpPr>
            <a:spLocks noGrp="1"/>
          </p:cNvSpPr>
          <p:nvPr>
            <p:ph idx="1"/>
          </p:nvPr>
        </p:nvSpPr>
        <p:spPr>
          <a:xfrm>
            <a:off x="323850" y="1196975"/>
            <a:ext cx="8229600" cy="5400675"/>
          </a:xfrm>
        </p:spPr>
        <p:txBody>
          <a:bodyPr/>
          <a:lstStyle/>
          <a:p>
            <a:r>
              <a:rPr lang="hr-HR" b="1" dirty="0" smtClean="0"/>
              <a:t>Određuje se prema „Jedinstvenom popisu zdravstvenih kontraindikacija”</a:t>
            </a:r>
          </a:p>
          <a:p>
            <a:r>
              <a:rPr lang="hr-HR" b="1" u="sng" dirty="0" smtClean="0">
                <a:solidFill>
                  <a:srgbClr val="FF0000"/>
                </a:solidFill>
              </a:rPr>
              <a:t>Dobro proučiti uvjete upisa u program i vidjeti je li uvjet za upis liječnička potvrda!</a:t>
            </a:r>
          </a:p>
          <a:p>
            <a:r>
              <a:rPr lang="hr-HR" b="1" dirty="0" smtClean="0"/>
              <a:t>Kojeg liječnika (opća praksa, školski ili medicina rada)?</a:t>
            </a:r>
          </a:p>
          <a:p>
            <a:r>
              <a:rPr lang="hr-HR" b="1" dirty="0" smtClean="0"/>
              <a:t>Potvrda je uvjet za upis u školu, ne može bez nje!</a:t>
            </a:r>
          </a:p>
          <a:p>
            <a:r>
              <a:rPr lang="hr-HR" b="1" dirty="0" smtClean="0"/>
              <a:t>Donijeti u srednju školu (od 14. do 18. 7. 2014.)</a:t>
            </a: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23F6AE-1769-4679-9FC7-4C027CB6D942}" type="slidenum">
              <a:rPr lang="hr-HR" smtClean="0"/>
              <a:pPr>
                <a:defRPr/>
              </a:pPr>
              <a:t>27</a:t>
            </a:fld>
            <a:endParaRPr lang="hr-HR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slov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706437"/>
          </a:xfrm>
        </p:spPr>
        <p:txBody>
          <a:bodyPr/>
          <a:lstStyle/>
          <a:p>
            <a:r>
              <a:rPr lang="hr-HR" b="1" smtClean="0"/>
              <a:t>Poruke za kraj</a:t>
            </a:r>
          </a:p>
        </p:txBody>
      </p:sp>
      <p:sp>
        <p:nvSpPr>
          <p:cNvPr id="32771" name="Rezervirano mjesto sadržaja 2"/>
          <p:cNvSpPr>
            <a:spLocks noGrp="1"/>
          </p:cNvSpPr>
          <p:nvPr>
            <p:ph idx="1"/>
          </p:nvPr>
        </p:nvSpPr>
        <p:spPr>
          <a:xfrm>
            <a:off x="250825" y="981075"/>
            <a:ext cx="8713788" cy="5472113"/>
          </a:xfrm>
        </p:spPr>
        <p:txBody>
          <a:bodyPr/>
          <a:lstStyle/>
          <a:p>
            <a:r>
              <a:rPr lang="hr-HR" b="1" dirty="0" smtClean="0"/>
              <a:t>Nemojte brinuti oko upisa (tehničke strane)</a:t>
            </a:r>
          </a:p>
          <a:p>
            <a:r>
              <a:rPr lang="hr-HR" b="1" dirty="0" smtClean="0"/>
              <a:t>Pratiti sve obavijesti na internetskoj stranici škole</a:t>
            </a:r>
          </a:p>
          <a:p>
            <a:r>
              <a:rPr lang="hr-HR" b="1" dirty="0" smtClean="0"/>
              <a:t>Razmisliti o željama i sposobnostima</a:t>
            </a:r>
          </a:p>
          <a:p>
            <a:r>
              <a:rPr lang="hr-HR" b="1" dirty="0" smtClean="0"/>
              <a:t>Tijekom prijava i upisa iako nema nastave na raspolaganju će biti razrednici i pedagoginja </a:t>
            </a:r>
          </a:p>
          <a:p>
            <a:endParaRPr lang="hr-HR" b="1" dirty="0" smtClean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890128-A208-4DCE-BA63-52F3045E6668}" type="slidenum">
              <a:rPr lang="hr-HR" smtClean="0"/>
              <a:pPr>
                <a:defRPr/>
              </a:pPr>
              <a:t>28</a:t>
            </a:fld>
            <a:endParaRPr lang="hr-HR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slov 1"/>
          <p:cNvSpPr>
            <a:spLocks noGrp="1"/>
          </p:cNvSpPr>
          <p:nvPr>
            <p:ph type="ctrTitle"/>
          </p:nvPr>
        </p:nvSpPr>
        <p:spPr>
          <a:xfrm>
            <a:off x="684213" y="476250"/>
            <a:ext cx="7772400" cy="1470025"/>
          </a:xfrm>
        </p:spPr>
        <p:txBody>
          <a:bodyPr/>
          <a:lstStyle/>
          <a:p>
            <a:pPr eaLnBrk="1" hangingPunct="1"/>
            <a:r>
              <a:rPr lang="hr-HR" smtClean="0"/>
              <a:t>Simulacija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651500" y="3789363"/>
            <a:ext cx="2657475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b="1" dirty="0" smtClean="0"/>
              <a:t>Drugi dio</a:t>
            </a:r>
          </a:p>
        </p:txBody>
      </p:sp>
      <p:pic>
        <p:nvPicPr>
          <p:cNvPr id="35844" name="Slika 4" descr="mouse-clic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2276475"/>
            <a:ext cx="3959225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7A9553-32B3-4B80-AA57-10C3B9D806FC}" type="slidenum">
              <a:rPr lang="hr-HR" smtClean="0"/>
              <a:pPr>
                <a:defRPr/>
              </a:pPr>
              <a:t>3</a:t>
            </a:fld>
            <a:endParaRPr lang="hr-HR"/>
          </a:p>
        </p:txBody>
      </p:sp>
      <p:pic>
        <p:nvPicPr>
          <p:cNvPr id="4100" name="Slika 1"/>
          <p:cNvPicPr>
            <a:picLocks noChangeAspect="1"/>
          </p:cNvPicPr>
          <p:nvPr/>
        </p:nvPicPr>
        <p:blipFill>
          <a:blip r:embed="rId2" cstate="print"/>
          <a:srcRect l="3188" t="4718" r="2754" b="4588"/>
          <a:stretch>
            <a:fillRect/>
          </a:stretch>
        </p:blipFill>
        <p:spPr bwMode="auto">
          <a:xfrm>
            <a:off x="276225" y="549275"/>
            <a:ext cx="8601075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750" y="404813"/>
            <a:ext cx="8229600" cy="49053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www.upisi.hr</a:t>
            </a:r>
          </a:p>
        </p:txBody>
      </p:sp>
      <p:pic>
        <p:nvPicPr>
          <p:cNvPr id="36867" name="Rezervirano mjesto sadržaja 3" descr="upisi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464" t="16542" r="7043" b="3908"/>
          <a:stretch>
            <a:fillRect/>
          </a:stretch>
        </p:blipFill>
        <p:spPr>
          <a:xfrm>
            <a:off x="684213" y="1125538"/>
            <a:ext cx="7775575" cy="4319587"/>
          </a:xfrm>
        </p:spPr>
      </p:pic>
      <p:sp>
        <p:nvSpPr>
          <p:cNvPr id="6148" name="Rezervirano mjesto broja slajda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18E2F080-C4FA-4906-8A1D-4E402E3C14E8}" type="slidenum">
              <a:rPr lang="hr-HR" altLang="sr-Latn-R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  <a:defRPr/>
              </a:pPr>
              <a:t>30</a:t>
            </a:fld>
            <a:endParaRPr lang="hr-HR" altLang="sr-Latn-R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4835525" cy="706438"/>
          </a:xfrm>
        </p:spPr>
        <p:txBody>
          <a:bodyPr/>
          <a:lstStyle/>
          <a:p>
            <a:pPr algn="l" eaLnBrk="1" hangingPunct="1">
              <a:defRPr/>
            </a:pPr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Prva prijava - registracija</a:t>
            </a:r>
            <a:endParaRPr lang="hr-H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7891" name="Rezervirano mjesto sadržaja 3" descr="prva prijav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2844" t="16542" r="19572" b="19818"/>
          <a:stretch>
            <a:fillRect/>
          </a:stretch>
        </p:blipFill>
        <p:spPr>
          <a:xfrm>
            <a:off x="250825" y="1125538"/>
            <a:ext cx="6913563" cy="5327650"/>
          </a:xfrm>
        </p:spPr>
      </p:pic>
      <p:sp>
        <p:nvSpPr>
          <p:cNvPr id="5" name="Pravokutni oblačić 4"/>
          <p:cNvSpPr/>
          <p:nvPr/>
        </p:nvSpPr>
        <p:spPr>
          <a:xfrm>
            <a:off x="6011863" y="333375"/>
            <a:ext cx="2809875" cy="719138"/>
          </a:xfrm>
          <a:prstGeom prst="wedgeRectCallout">
            <a:avLst>
              <a:gd name="adj1" fmla="val -54740"/>
              <a:gd name="adj2" fmla="val 490125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b="1" dirty="0">
                <a:solidFill>
                  <a:srgbClr val="FF0000"/>
                </a:solidFill>
              </a:rPr>
              <a:t>Korisničko  ime i lozinka iz elektroničkog identiteta</a:t>
            </a:r>
          </a:p>
        </p:txBody>
      </p:sp>
      <p:sp>
        <p:nvSpPr>
          <p:cNvPr id="37893" name="TekstniOkvir 5"/>
          <p:cNvSpPr txBox="1">
            <a:spLocks noChangeArrowheads="1"/>
          </p:cNvSpPr>
          <p:nvPr/>
        </p:nvSpPr>
        <p:spPr bwMode="auto">
          <a:xfrm>
            <a:off x="4572000" y="4076700"/>
            <a:ext cx="2160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/>
              <a:t>i</a:t>
            </a:r>
            <a:r>
              <a:rPr lang="hr-HR" sz="1400" b="1"/>
              <a:t>vana.horvat@skole.hr</a:t>
            </a:r>
          </a:p>
        </p:txBody>
      </p:sp>
      <p:sp>
        <p:nvSpPr>
          <p:cNvPr id="37894" name="TekstniOkvir 6"/>
          <p:cNvSpPr txBox="1">
            <a:spLocks noChangeArrowheads="1"/>
          </p:cNvSpPr>
          <p:nvPr/>
        </p:nvSpPr>
        <p:spPr bwMode="auto">
          <a:xfrm>
            <a:off x="4643438" y="4508500"/>
            <a:ext cx="1441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1400" b="1"/>
              <a:t>3Rt43Kmj</a:t>
            </a:r>
          </a:p>
        </p:txBody>
      </p:sp>
      <p:sp>
        <p:nvSpPr>
          <p:cNvPr id="8" name="Pravokutni oblačić 7"/>
          <p:cNvSpPr/>
          <p:nvPr/>
        </p:nvSpPr>
        <p:spPr>
          <a:xfrm>
            <a:off x="5364163" y="5805488"/>
            <a:ext cx="3600450" cy="792162"/>
          </a:xfrm>
          <a:prstGeom prst="wedgeRectCallout">
            <a:avLst>
              <a:gd name="adj1" fmla="val -37889"/>
              <a:gd name="adj2" fmla="val -132972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b="1" dirty="0">
                <a:solidFill>
                  <a:srgbClr val="FF0000"/>
                </a:solidFill>
              </a:rPr>
              <a:t>Broj mobitela na koji će biti poslan pin (</a:t>
            </a:r>
            <a:r>
              <a:rPr lang="hr-HR" b="1" dirty="0" err="1">
                <a:solidFill>
                  <a:srgbClr val="FF0000"/>
                </a:solidFill>
              </a:rPr>
              <a:t>četveroznamentasti</a:t>
            </a:r>
            <a:r>
              <a:rPr lang="hr-HR" b="1" dirty="0">
                <a:solidFill>
                  <a:srgbClr val="FF0000"/>
                </a:solidFill>
              </a:rPr>
              <a:t> broj)</a:t>
            </a:r>
          </a:p>
        </p:txBody>
      </p:sp>
      <p:sp>
        <p:nvSpPr>
          <p:cNvPr id="37896" name="TekstniOkvir 8"/>
          <p:cNvSpPr txBox="1">
            <a:spLocks noChangeArrowheads="1"/>
          </p:cNvSpPr>
          <p:nvPr/>
        </p:nvSpPr>
        <p:spPr bwMode="auto">
          <a:xfrm>
            <a:off x="4572000" y="4797425"/>
            <a:ext cx="1223963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1000" b="1"/>
              <a:t>Mobitel</a:t>
            </a:r>
          </a:p>
          <a:p>
            <a:r>
              <a:rPr lang="hr-HR" sz="1400" b="1"/>
              <a:t>0919124419</a:t>
            </a:r>
          </a:p>
        </p:txBody>
      </p:sp>
      <p:sp>
        <p:nvSpPr>
          <p:cNvPr id="8201" name="Rezervirano mjesto broja slajda 8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035E17FD-6259-408C-B272-DDD802BB993F}" type="slidenum">
              <a:rPr lang="hr-HR" altLang="sr-Latn-R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  <a:defRPr/>
              </a:pPr>
              <a:t>31</a:t>
            </a:fld>
            <a:endParaRPr lang="hr-HR" altLang="sr-Latn-R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98900" cy="633412"/>
          </a:xfrm>
        </p:spPr>
        <p:txBody>
          <a:bodyPr/>
          <a:lstStyle/>
          <a:p>
            <a:pPr algn="l" eaLnBrk="1" hangingPunct="1">
              <a:defRPr/>
            </a:pPr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Prijava u sustav</a:t>
            </a:r>
          </a:p>
        </p:txBody>
      </p:sp>
      <p:pic>
        <p:nvPicPr>
          <p:cNvPr id="38915" name="Rezervirano mjesto sadržaja 3" descr="upisi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4951" r="4358" b="10272"/>
          <a:stretch>
            <a:fillRect/>
          </a:stretch>
        </p:blipFill>
        <p:spPr>
          <a:xfrm>
            <a:off x="179388" y="1052513"/>
            <a:ext cx="8677275" cy="5184775"/>
          </a:xfrm>
        </p:spPr>
      </p:pic>
      <p:sp>
        <p:nvSpPr>
          <p:cNvPr id="38916" name="TekstniOkvir 5"/>
          <p:cNvSpPr txBox="1">
            <a:spLocks noChangeArrowheads="1"/>
          </p:cNvSpPr>
          <p:nvPr/>
        </p:nvSpPr>
        <p:spPr bwMode="auto">
          <a:xfrm>
            <a:off x="5867400" y="3933825"/>
            <a:ext cx="2017713" cy="3063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1400">
                <a:latin typeface="Calibri" pitchFamily="34" charset="0"/>
              </a:rPr>
              <a:t>ivana.horvat@ skole.hr</a:t>
            </a:r>
          </a:p>
        </p:txBody>
      </p:sp>
      <p:sp>
        <p:nvSpPr>
          <p:cNvPr id="7" name="Pravokutni oblačić 6"/>
          <p:cNvSpPr/>
          <p:nvPr/>
        </p:nvSpPr>
        <p:spPr>
          <a:xfrm>
            <a:off x="3563938" y="2708275"/>
            <a:ext cx="3816350" cy="433388"/>
          </a:xfrm>
          <a:prstGeom prst="wedgeRectCallout">
            <a:avLst>
              <a:gd name="adj1" fmla="val 57547"/>
              <a:gd name="adj2" fmla="val 23269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>
                <a:solidFill>
                  <a:srgbClr val="FF0000"/>
                </a:solidFill>
              </a:rPr>
              <a:t>Upisati sa </a:t>
            </a:r>
            <a:r>
              <a:rPr lang="hr-HR" b="1" dirty="0" smtClean="0">
                <a:solidFill>
                  <a:srgbClr val="FF0000"/>
                </a:solidFill>
              </a:rPr>
              <a:t>elektroničkog </a:t>
            </a:r>
            <a:r>
              <a:rPr lang="hr-HR" b="1" dirty="0">
                <a:solidFill>
                  <a:srgbClr val="FF0000"/>
                </a:solidFill>
              </a:rPr>
              <a:t>identiteta</a:t>
            </a:r>
          </a:p>
        </p:txBody>
      </p:sp>
      <p:sp>
        <p:nvSpPr>
          <p:cNvPr id="8" name="Pravokutni oblačić 7"/>
          <p:cNvSpPr/>
          <p:nvPr/>
        </p:nvSpPr>
        <p:spPr>
          <a:xfrm>
            <a:off x="5508625" y="6308725"/>
            <a:ext cx="3384550" cy="360363"/>
          </a:xfrm>
          <a:prstGeom prst="wedgeRectCallout">
            <a:avLst>
              <a:gd name="adj1" fmla="val 2791"/>
              <a:gd name="adj2" fmla="val -296764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>
                <a:solidFill>
                  <a:srgbClr val="FF0000"/>
                </a:solidFill>
              </a:rPr>
              <a:t>Pin dobiven putem mobitela</a:t>
            </a:r>
          </a:p>
        </p:txBody>
      </p:sp>
      <p:sp>
        <p:nvSpPr>
          <p:cNvPr id="9223" name="Rezervirano mjesto broja slajda 8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49AA0390-529F-421D-B375-E8855DA87EAC}" type="slidenum">
              <a:rPr lang="hr-HR" altLang="sr-Latn-R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  <a:defRPr/>
              </a:pPr>
              <a:t>32</a:t>
            </a:fld>
            <a:endParaRPr lang="hr-HR" altLang="sr-Latn-R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5834063" cy="49053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Osobni podaci i podaci za kontakt</a:t>
            </a:r>
          </a:p>
        </p:txBody>
      </p:sp>
      <p:pic>
        <p:nvPicPr>
          <p:cNvPr id="39939" name="Rezervirano mjesto sadržaja 3" descr="moji podac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254" t="18134" r="23152" b="3908"/>
          <a:stretch>
            <a:fillRect/>
          </a:stretch>
        </p:blipFill>
        <p:spPr>
          <a:xfrm>
            <a:off x="468313" y="1125538"/>
            <a:ext cx="7632700" cy="5327650"/>
          </a:xfrm>
        </p:spPr>
      </p:pic>
      <p:sp>
        <p:nvSpPr>
          <p:cNvPr id="5" name="Pravokutni oblačić 4"/>
          <p:cNvSpPr/>
          <p:nvPr/>
        </p:nvSpPr>
        <p:spPr>
          <a:xfrm>
            <a:off x="4427538" y="2133600"/>
            <a:ext cx="4392612" cy="935038"/>
          </a:xfrm>
          <a:prstGeom prst="wedgeRectCallout">
            <a:avLst>
              <a:gd name="adj1" fmla="val -90404"/>
              <a:gd name="adj2" fmla="val -60958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 smtClean="0">
                <a:solidFill>
                  <a:srgbClr val="FF0000"/>
                </a:solidFill>
              </a:rPr>
              <a:t>Provjeriti! </a:t>
            </a:r>
            <a:r>
              <a:rPr lang="hr-HR" b="1" dirty="0">
                <a:solidFill>
                  <a:srgbClr val="FF0000"/>
                </a:solidFill>
              </a:rPr>
              <a:t>Ako ima pogrešaka javiti razredniku da ispravi</a:t>
            </a:r>
          </a:p>
        </p:txBody>
      </p:sp>
      <p:sp>
        <p:nvSpPr>
          <p:cNvPr id="6" name="Zaobljeni pravokutnik 5"/>
          <p:cNvSpPr/>
          <p:nvPr/>
        </p:nvSpPr>
        <p:spPr>
          <a:xfrm>
            <a:off x="2771775" y="1341438"/>
            <a:ext cx="1079500" cy="50323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39942" name="TekstniOkvir 6"/>
          <p:cNvSpPr txBox="1">
            <a:spLocks noChangeArrowheads="1"/>
          </p:cNvSpPr>
          <p:nvPr/>
        </p:nvSpPr>
        <p:spPr bwMode="auto">
          <a:xfrm>
            <a:off x="2555875" y="2276475"/>
            <a:ext cx="936625" cy="339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1400">
                <a:latin typeface="Calibri" pitchFamily="34" charset="0"/>
              </a:rPr>
              <a:t>Ivana</a:t>
            </a:r>
            <a:r>
              <a:rPr lang="hr-HR" sz="1600">
                <a:latin typeface="Calibri" pitchFamily="34" charset="0"/>
              </a:rPr>
              <a:t> </a:t>
            </a:r>
          </a:p>
        </p:txBody>
      </p:sp>
      <p:sp>
        <p:nvSpPr>
          <p:cNvPr id="39943" name="TekstniOkvir 7"/>
          <p:cNvSpPr txBox="1">
            <a:spLocks noChangeArrowheads="1"/>
          </p:cNvSpPr>
          <p:nvPr/>
        </p:nvSpPr>
        <p:spPr bwMode="auto">
          <a:xfrm>
            <a:off x="2555875" y="2565400"/>
            <a:ext cx="936625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1400">
                <a:latin typeface="Calibri" pitchFamily="34" charset="0"/>
              </a:rPr>
              <a:t>Horvat</a:t>
            </a:r>
          </a:p>
        </p:txBody>
      </p:sp>
      <p:sp>
        <p:nvSpPr>
          <p:cNvPr id="10248" name="Rezervirano mjesto broja slajda 7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A6189182-3C9F-4290-ADD5-4D9016AAA0FA}" type="slidenum">
              <a:rPr lang="hr-HR" altLang="sr-Latn-R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  <a:defRPr/>
              </a:pPr>
              <a:t>33</a:t>
            </a:fld>
            <a:endParaRPr lang="hr-HR" altLang="sr-Latn-R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5184775" cy="490538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Ocjene: osnovno obrazovanje</a:t>
            </a:r>
          </a:p>
        </p:txBody>
      </p:sp>
      <p:pic>
        <p:nvPicPr>
          <p:cNvPr id="40963" name="Rezervirano mjesto sadržaja 3" descr="moji podaci ocje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7799" t="5405" r="28627" b="3908"/>
          <a:stretch>
            <a:fillRect/>
          </a:stretch>
        </p:blipFill>
        <p:spPr>
          <a:xfrm>
            <a:off x="250825" y="908050"/>
            <a:ext cx="6408738" cy="5691188"/>
          </a:xfrm>
        </p:spPr>
      </p:pic>
      <p:sp>
        <p:nvSpPr>
          <p:cNvPr id="5" name="Zaobljeni pravokutnik 4"/>
          <p:cNvSpPr/>
          <p:nvPr/>
        </p:nvSpPr>
        <p:spPr>
          <a:xfrm>
            <a:off x="2411413" y="1268413"/>
            <a:ext cx="863600" cy="360362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6" name="Pravokutni oblačić 5"/>
          <p:cNvSpPr/>
          <p:nvPr/>
        </p:nvSpPr>
        <p:spPr>
          <a:xfrm>
            <a:off x="6659563" y="1052513"/>
            <a:ext cx="2305050" cy="1081087"/>
          </a:xfrm>
          <a:prstGeom prst="wedgeRectCallout">
            <a:avLst>
              <a:gd name="adj1" fmla="val -194673"/>
              <a:gd name="adj2" fmla="val -250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 smtClean="0">
                <a:solidFill>
                  <a:srgbClr val="FF0000"/>
                </a:solidFill>
              </a:rPr>
              <a:t>Provjeriti! </a:t>
            </a:r>
            <a:r>
              <a:rPr lang="hr-HR" b="1" dirty="0">
                <a:solidFill>
                  <a:srgbClr val="FF0000"/>
                </a:solidFill>
              </a:rPr>
              <a:t>Ako ima pogrešaka javiti razredniku da ispravi</a:t>
            </a:r>
          </a:p>
        </p:txBody>
      </p:sp>
      <p:sp>
        <p:nvSpPr>
          <p:cNvPr id="11270" name="Rezervirano mjesto broja slajda 6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F6711169-8312-4544-8782-9C1E9A45FF45}" type="slidenum">
              <a:rPr lang="hr-HR" altLang="sr-Latn-R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  <a:defRPr/>
              </a:pPr>
              <a:t>34</a:t>
            </a:fld>
            <a:endParaRPr lang="hr-HR" altLang="sr-Latn-R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54438" cy="49053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Obrazovni programi</a:t>
            </a:r>
          </a:p>
        </p:txBody>
      </p:sp>
      <p:pic>
        <p:nvPicPr>
          <p:cNvPr id="41987" name="Rezervirano mjesto sadržaja 3" descr="odabi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5485" t="8875" r="30312" b="23477"/>
          <a:stretch>
            <a:fillRect/>
          </a:stretch>
        </p:blipFill>
        <p:spPr>
          <a:xfrm>
            <a:off x="179388" y="1196975"/>
            <a:ext cx="7056437" cy="5184775"/>
          </a:xfrm>
        </p:spPr>
      </p:pic>
      <p:sp>
        <p:nvSpPr>
          <p:cNvPr id="41988" name="TekstniOkvir 4"/>
          <p:cNvSpPr txBox="1">
            <a:spLocks noChangeArrowheads="1"/>
          </p:cNvSpPr>
          <p:nvPr/>
        </p:nvSpPr>
        <p:spPr bwMode="auto">
          <a:xfrm>
            <a:off x="6372225" y="1844675"/>
            <a:ext cx="5032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r-HR">
              <a:latin typeface="Calibri" pitchFamily="34" charset="0"/>
            </a:endParaRPr>
          </a:p>
        </p:txBody>
      </p:sp>
      <p:sp>
        <p:nvSpPr>
          <p:cNvPr id="6" name="Pravokutni oblačić 5"/>
          <p:cNvSpPr/>
          <p:nvPr/>
        </p:nvSpPr>
        <p:spPr>
          <a:xfrm>
            <a:off x="6659563" y="2349500"/>
            <a:ext cx="2233612" cy="1150938"/>
          </a:xfrm>
          <a:prstGeom prst="wedgeRectCallout">
            <a:avLst>
              <a:gd name="adj1" fmla="val -134953"/>
              <a:gd name="adj2" fmla="val 91745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>
                <a:solidFill>
                  <a:srgbClr val="FF0000"/>
                </a:solidFill>
              </a:rPr>
              <a:t>Pregled svih postojećih programa prema različitim kriterijima</a:t>
            </a:r>
          </a:p>
        </p:txBody>
      </p:sp>
      <p:sp>
        <p:nvSpPr>
          <p:cNvPr id="7" name="Pravokutni oblačić 6"/>
          <p:cNvSpPr/>
          <p:nvPr/>
        </p:nvSpPr>
        <p:spPr>
          <a:xfrm>
            <a:off x="5795963" y="5949950"/>
            <a:ext cx="3024187" cy="574675"/>
          </a:xfrm>
          <a:prstGeom prst="wedgeRectCallout">
            <a:avLst>
              <a:gd name="adj1" fmla="val -51003"/>
              <a:gd name="adj2" fmla="val -183061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>
                <a:solidFill>
                  <a:srgbClr val="FF0000"/>
                </a:solidFill>
              </a:rPr>
              <a:t>Više o programu. Odabir…</a:t>
            </a:r>
          </a:p>
        </p:txBody>
      </p:sp>
      <p:sp>
        <p:nvSpPr>
          <p:cNvPr id="12295" name="Rezervirano mjesto broja slajda 7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9D4BFC0D-4DC1-47B9-BD3E-054A41BAF245}" type="slidenum">
              <a:rPr lang="hr-HR" altLang="sr-Latn-R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  <a:defRPr/>
              </a:pPr>
              <a:t>35</a:t>
            </a:fld>
            <a:endParaRPr lang="hr-HR" altLang="sr-Latn-R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slov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635000"/>
          </a:xfrm>
        </p:spPr>
        <p:txBody>
          <a:bodyPr/>
          <a:lstStyle/>
          <a:p>
            <a:pPr algn="l" eaLnBrk="1" hangingPunct="1">
              <a:defRPr/>
            </a:pPr>
            <a:r>
              <a:rPr lang="hr-H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Obrazovni programi (detalji – podaci o školi, opis zanimanja) </a:t>
            </a:r>
          </a:p>
        </p:txBody>
      </p:sp>
      <p:pic>
        <p:nvPicPr>
          <p:cNvPr id="43011" name="Rezervirano mjesto sadržaja 3" descr="dtalji gim jezič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2389" t="13361" r="32114" b="8681"/>
          <a:stretch>
            <a:fillRect/>
          </a:stretch>
        </p:blipFill>
        <p:spPr>
          <a:xfrm>
            <a:off x="250825" y="836613"/>
            <a:ext cx="6408738" cy="5832475"/>
          </a:xfrm>
        </p:spPr>
      </p:pic>
      <p:sp>
        <p:nvSpPr>
          <p:cNvPr id="4" name="Pravokutni oblačić 3"/>
          <p:cNvSpPr/>
          <p:nvPr/>
        </p:nvSpPr>
        <p:spPr>
          <a:xfrm>
            <a:off x="7019925" y="1125538"/>
            <a:ext cx="1944688" cy="1509712"/>
          </a:xfrm>
          <a:prstGeom prst="wedgeRectCallout">
            <a:avLst>
              <a:gd name="adj1" fmla="val -260151"/>
              <a:gd name="adj2" fmla="val 71305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>
                <a:solidFill>
                  <a:srgbClr val="FF0000"/>
                </a:solidFill>
              </a:rPr>
              <a:t>Naziv škole, </a:t>
            </a:r>
            <a:r>
              <a:rPr lang="hr-HR" b="1" dirty="0" smtClean="0">
                <a:solidFill>
                  <a:srgbClr val="FF0000"/>
                </a:solidFill>
              </a:rPr>
              <a:t>adresa</a:t>
            </a:r>
            <a:r>
              <a:rPr lang="hr-HR" b="1" dirty="0">
                <a:solidFill>
                  <a:srgbClr val="FF0000"/>
                </a:solidFill>
              </a:rPr>
              <a:t>, telefon, </a:t>
            </a:r>
            <a:r>
              <a:rPr lang="hr-HR" b="1" dirty="0" err="1">
                <a:solidFill>
                  <a:srgbClr val="FF0000"/>
                </a:solidFill>
              </a:rPr>
              <a:t>telefax</a:t>
            </a:r>
            <a:r>
              <a:rPr lang="hr-HR" b="1" dirty="0">
                <a:solidFill>
                  <a:srgbClr val="FF0000"/>
                </a:solidFill>
              </a:rPr>
              <a:t>, lokacija, e-mail adresa, web stranica </a:t>
            </a:r>
          </a:p>
        </p:txBody>
      </p:sp>
      <p:sp>
        <p:nvSpPr>
          <p:cNvPr id="5" name="Pravokutni oblačić 4"/>
          <p:cNvSpPr/>
          <p:nvPr/>
        </p:nvSpPr>
        <p:spPr>
          <a:xfrm>
            <a:off x="6804025" y="4941888"/>
            <a:ext cx="2160588" cy="1008062"/>
          </a:xfrm>
          <a:prstGeom prst="wedgeRectCallout">
            <a:avLst>
              <a:gd name="adj1" fmla="val -199100"/>
              <a:gd name="adj2" fmla="val -55944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>
                <a:solidFill>
                  <a:srgbClr val="FF0000"/>
                </a:solidFill>
              </a:rPr>
              <a:t>Program, vrijeme trajanja, opis programa </a:t>
            </a:r>
          </a:p>
        </p:txBody>
      </p:sp>
      <p:sp>
        <p:nvSpPr>
          <p:cNvPr id="13318" name="Rezervirano mjesto broja slajda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F8660897-25A4-46B3-915F-2513F81C43DB}" type="slidenum">
              <a:rPr lang="hr-HR" altLang="sr-Latn-R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  <a:defRPr/>
              </a:pPr>
              <a:t>36</a:t>
            </a:fld>
            <a:endParaRPr lang="hr-HR" altLang="sr-Latn-R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115888"/>
            <a:ext cx="8964613" cy="85090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hr-H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Obrazovni programi detalji – upisne kvote, bodovni prag</a:t>
            </a:r>
          </a:p>
        </p:txBody>
      </p:sp>
      <p:pic>
        <p:nvPicPr>
          <p:cNvPr id="44035" name="Rezervirano mjesto sadržaja 3" descr="detalji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3305" t="13632" r="33054" b="9219"/>
          <a:stretch>
            <a:fillRect/>
          </a:stretch>
        </p:blipFill>
        <p:spPr>
          <a:xfrm>
            <a:off x="179388" y="836613"/>
            <a:ext cx="6480175" cy="5832475"/>
          </a:xfrm>
        </p:spPr>
      </p:pic>
      <p:sp>
        <p:nvSpPr>
          <p:cNvPr id="4" name="Pravokutni oblačić 3"/>
          <p:cNvSpPr/>
          <p:nvPr/>
        </p:nvSpPr>
        <p:spPr>
          <a:xfrm>
            <a:off x="7164388" y="1268413"/>
            <a:ext cx="1800225" cy="1008062"/>
          </a:xfrm>
          <a:prstGeom prst="wedgeRectCallout">
            <a:avLst>
              <a:gd name="adj1" fmla="val -315440"/>
              <a:gd name="adj2" fmla="val -19662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>
                <a:solidFill>
                  <a:srgbClr val="FF0000"/>
                </a:solidFill>
              </a:rPr>
              <a:t>Upisna kvota, bodovni prag </a:t>
            </a:r>
          </a:p>
        </p:txBody>
      </p:sp>
      <p:sp>
        <p:nvSpPr>
          <p:cNvPr id="5" name="Pravokutni oblačić 4"/>
          <p:cNvSpPr/>
          <p:nvPr/>
        </p:nvSpPr>
        <p:spPr>
          <a:xfrm>
            <a:off x="7235825" y="2924175"/>
            <a:ext cx="1728788" cy="1009650"/>
          </a:xfrm>
          <a:prstGeom prst="wedgeRectCallout">
            <a:avLst>
              <a:gd name="adj1" fmla="val -93987"/>
              <a:gd name="adj2" fmla="val 101655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>
                <a:solidFill>
                  <a:srgbClr val="FF0000"/>
                </a:solidFill>
              </a:rPr>
              <a:t>Dodatni bodovi i kriteriji upisa </a:t>
            </a:r>
          </a:p>
        </p:txBody>
      </p:sp>
      <p:sp>
        <p:nvSpPr>
          <p:cNvPr id="14342" name="Rezervirano mjesto broja slajda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A200C9B7-CD94-4FFB-9F50-10DBB5C6E185}" type="slidenum">
              <a:rPr lang="hr-HR" altLang="sr-Latn-R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  <a:defRPr/>
              </a:pPr>
              <a:t>37</a:t>
            </a:fld>
            <a:endParaRPr lang="hr-HR" altLang="sr-Latn-R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7200900" cy="633412"/>
          </a:xfrm>
        </p:spPr>
        <p:txBody>
          <a:bodyPr/>
          <a:lstStyle/>
          <a:p>
            <a:pPr algn="l" eaLnBrk="1" hangingPunct="1">
              <a:defRPr/>
            </a:pPr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Obrazovni programi (dodatne provjere)</a:t>
            </a:r>
            <a:endParaRPr lang="hr-H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5059" name="Rezervirano mjesto sadržaja 3" descr="upute za pribor za testiranj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3206" t="38644" r="33105" b="8681"/>
          <a:stretch>
            <a:fillRect/>
          </a:stretch>
        </p:blipFill>
        <p:spPr>
          <a:xfrm>
            <a:off x="179388" y="1773238"/>
            <a:ext cx="6769100" cy="4895850"/>
          </a:xfrm>
        </p:spPr>
      </p:pic>
      <p:sp>
        <p:nvSpPr>
          <p:cNvPr id="5" name="Pravokutni oblačić 4"/>
          <p:cNvSpPr/>
          <p:nvPr/>
        </p:nvSpPr>
        <p:spPr>
          <a:xfrm>
            <a:off x="5940425" y="908050"/>
            <a:ext cx="2952750" cy="576263"/>
          </a:xfrm>
          <a:prstGeom prst="wedgeRectCallout">
            <a:avLst>
              <a:gd name="adj1" fmla="val -161283"/>
              <a:gd name="adj2" fmla="val 404665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>
                <a:solidFill>
                  <a:srgbClr val="FF0000"/>
                </a:solidFill>
              </a:rPr>
              <a:t>Dodatne provjere, ako ih ima</a:t>
            </a:r>
          </a:p>
        </p:txBody>
      </p:sp>
      <p:sp>
        <p:nvSpPr>
          <p:cNvPr id="6" name="Pravokutni oblačić 5"/>
          <p:cNvSpPr/>
          <p:nvPr/>
        </p:nvSpPr>
        <p:spPr>
          <a:xfrm>
            <a:off x="7308850" y="4581525"/>
            <a:ext cx="1663700" cy="792163"/>
          </a:xfrm>
          <a:prstGeom prst="wedgeRectCallout">
            <a:avLst>
              <a:gd name="adj1" fmla="val -124400"/>
              <a:gd name="adj2" fmla="val 12344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>
                <a:solidFill>
                  <a:srgbClr val="FF0000"/>
                </a:solidFill>
              </a:rPr>
              <a:t>Dodatne provjere, ako ih ima</a:t>
            </a:r>
          </a:p>
        </p:txBody>
      </p:sp>
      <p:sp>
        <p:nvSpPr>
          <p:cNvPr id="7" name="Zaobljeni pravokutnik 6"/>
          <p:cNvSpPr/>
          <p:nvPr/>
        </p:nvSpPr>
        <p:spPr>
          <a:xfrm>
            <a:off x="468313" y="4221163"/>
            <a:ext cx="1655762" cy="4318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16391" name="Rezervirano mjesto broja slajda 7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1B3EEE72-F8E7-44F9-931B-60C22DD4DEBF}" type="slidenum">
              <a:rPr lang="hr-HR" altLang="sr-Latn-R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  <a:defRPr/>
              </a:pPr>
              <a:t>38</a:t>
            </a:fld>
            <a:endParaRPr lang="hr-HR" altLang="sr-Latn-R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6419850" cy="633412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Moj raspored – dodatne provjere</a:t>
            </a:r>
          </a:p>
        </p:txBody>
      </p:sp>
      <p:pic>
        <p:nvPicPr>
          <p:cNvPr id="15363" name="Rezervirano mjesto sadržaja 3" descr="upute za testiranj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7015" t="6996" r="30316" b="51195"/>
          <a:stretch>
            <a:fillRect/>
          </a:stretch>
        </p:blipFill>
        <p:spPr>
          <a:xfrm>
            <a:off x="0" y="908720"/>
            <a:ext cx="8856984" cy="5256584"/>
          </a:xfrm>
          <a:prstGeom prst="roundRect">
            <a:avLst/>
          </a:prstGeom>
        </p:spPr>
      </p:pic>
      <p:sp>
        <p:nvSpPr>
          <p:cNvPr id="4" name="Zaobljeni pravokutnik 3"/>
          <p:cNvSpPr/>
          <p:nvPr/>
        </p:nvSpPr>
        <p:spPr>
          <a:xfrm>
            <a:off x="5076825" y="2997200"/>
            <a:ext cx="863600" cy="431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17413" name="Rezervirano mjesto broja slajda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7225E72F-B7FF-40B1-AFFC-92C04C3C2EEE}" type="slidenum">
              <a:rPr lang="hr-HR" altLang="sr-Latn-R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  <a:defRPr/>
              </a:pPr>
              <a:t>39</a:t>
            </a:fld>
            <a:endParaRPr lang="hr-HR" altLang="sr-Latn-R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b="1" smtClean="0"/>
              <a:t>Cilj</a:t>
            </a:r>
          </a:p>
        </p:txBody>
      </p:sp>
      <p:sp>
        <p:nvSpPr>
          <p:cNvPr id="5123" name="Rezervirano mjesto sadržaja 2"/>
          <p:cNvSpPr>
            <a:spLocks noGrp="1"/>
          </p:cNvSpPr>
          <p:nvPr>
            <p:ph idx="1"/>
          </p:nvPr>
        </p:nvSpPr>
        <p:spPr>
          <a:xfrm>
            <a:off x="468313" y="1484313"/>
            <a:ext cx="8229600" cy="4681537"/>
          </a:xfrm>
        </p:spPr>
        <p:txBody>
          <a:bodyPr/>
          <a:lstStyle/>
          <a:p>
            <a:pPr eaLnBrk="1" hangingPunct="1"/>
            <a:r>
              <a:rPr lang="hr-HR" b="1" smtClean="0"/>
              <a:t>Obrazovanje dostupno svima pod jednakim uvjetima</a:t>
            </a:r>
          </a:p>
          <a:p>
            <a:pPr eaLnBrk="1" hangingPunct="1"/>
            <a:r>
              <a:rPr lang="hr-HR" b="1" smtClean="0"/>
              <a:t>Informatizirati proces upisa u srednje škole </a:t>
            </a:r>
          </a:p>
          <a:p>
            <a:pPr eaLnBrk="1" hangingPunct="1"/>
            <a:r>
              <a:rPr lang="hr-HR" b="1" smtClean="0"/>
              <a:t>Olakšati život svim sudionicima procesa upisa (učenicima, roditeljima, srednjim školama, osnivačima, ministarstvu) </a:t>
            </a:r>
          </a:p>
          <a:p>
            <a:pPr eaLnBrk="1" hangingPunct="1"/>
            <a:r>
              <a:rPr lang="pt-BR" b="1" smtClean="0"/>
              <a:t>Imati točnu evidenciju o upisanim učenicima</a:t>
            </a:r>
            <a:r>
              <a:rPr lang="hr-HR" b="1" smtClean="0"/>
              <a:t> </a:t>
            </a:r>
            <a:endParaRPr lang="pt-BR" b="1" smtClean="0"/>
          </a:p>
          <a:p>
            <a:pPr eaLnBrk="1" hangingPunct="1"/>
            <a:r>
              <a:rPr lang="pl-PL" b="1" smtClean="0"/>
              <a:t>Imati kontrolu nad procesom upisa </a:t>
            </a:r>
          </a:p>
          <a:p>
            <a:pPr eaLnBrk="1" hangingPunct="1"/>
            <a:endParaRPr lang="hr-HR" smtClean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9D4956-6495-4A7B-B392-50CD259C5A7C}" type="slidenum">
              <a:rPr lang="hr-HR" smtClean="0"/>
              <a:pPr>
                <a:defRPr/>
              </a:pPr>
              <a:t>4</a:t>
            </a:fld>
            <a:endParaRPr lang="hr-HR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slov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8229600" cy="561975"/>
          </a:xfrm>
        </p:spPr>
        <p:txBody>
          <a:bodyPr/>
          <a:lstStyle/>
          <a:p>
            <a:pPr algn="l" eaLnBrk="1" hangingPunct="1">
              <a:defRPr/>
            </a:pPr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Odabir stranih jezika i izbornih predmeta</a:t>
            </a:r>
          </a:p>
        </p:txBody>
      </p:sp>
      <p:pic>
        <p:nvPicPr>
          <p:cNvPr id="47107" name="Rezervirano mjesto sadržaja 3" descr="odabir jezika i izbornih predmet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6820" t="16298" r="34254" b="10272"/>
          <a:stretch>
            <a:fillRect/>
          </a:stretch>
        </p:blipFill>
        <p:spPr>
          <a:xfrm>
            <a:off x="395288" y="836613"/>
            <a:ext cx="6697662" cy="5707062"/>
          </a:xfrm>
        </p:spPr>
      </p:pic>
      <p:pic>
        <p:nvPicPr>
          <p:cNvPr id="47108" name="Slika 3" descr="imagesCAWE9QY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6299200"/>
            <a:ext cx="395287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Rezervirano mjesto broja slajda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704E5227-260F-414B-8BF4-2721E7F70E91}" type="slidenum">
              <a:rPr lang="hr-HR" altLang="sr-Latn-R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  <a:defRPr/>
              </a:pPr>
              <a:t>40</a:t>
            </a:fld>
            <a:endParaRPr lang="hr-HR" altLang="sr-Latn-R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435975" cy="561975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Odabir stranih jezika i izbornih predmeta</a:t>
            </a:r>
            <a:endParaRPr lang="hr-HR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8131" name="Rezervirano mjesto sadržaja 3" descr="odabir jezika i izbornih predmeta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3152" t="13361" r="32106" b="8681"/>
          <a:stretch>
            <a:fillRect/>
          </a:stretch>
        </p:blipFill>
        <p:spPr>
          <a:xfrm>
            <a:off x="323850" y="765175"/>
            <a:ext cx="6985000" cy="5819775"/>
          </a:xfrm>
        </p:spPr>
      </p:pic>
      <p:pic>
        <p:nvPicPr>
          <p:cNvPr id="48132" name="Slika 3" descr="imagesCAWE9QY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6165850"/>
            <a:ext cx="395288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Rezervirano mjesto broja slajda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AF3A4AC2-0D08-45E6-B350-3B56847F626E}" type="slidenum">
              <a:rPr lang="hr-HR" altLang="sr-Latn-R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  <a:defRPr/>
              </a:pPr>
              <a:t>41</a:t>
            </a:fld>
            <a:endParaRPr lang="hr-HR" altLang="sr-Latn-R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459038" cy="633412"/>
          </a:xfrm>
        </p:spPr>
        <p:txBody>
          <a:bodyPr/>
          <a:lstStyle/>
          <a:p>
            <a:pPr algn="l" eaLnBrk="1" hangingPunct="1">
              <a:defRPr/>
            </a:pPr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Moj odabir</a:t>
            </a:r>
          </a:p>
        </p:txBody>
      </p:sp>
      <p:pic>
        <p:nvPicPr>
          <p:cNvPr id="49155" name="Rezervirano mjesto sadržaja 3" descr="potpuni odabi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1463" t="6996" r="30315" b="23003"/>
          <a:stretch>
            <a:fillRect/>
          </a:stretch>
        </p:blipFill>
        <p:spPr>
          <a:xfrm>
            <a:off x="250825" y="981075"/>
            <a:ext cx="6337300" cy="5327650"/>
          </a:xfrm>
        </p:spPr>
      </p:pic>
      <p:sp>
        <p:nvSpPr>
          <p:cNvPr id="4" name="Zaobljeni pravokutnik 3"/>
          <p:cNvSpPr/>
          <p:nvPr/>
        </p:nvSpPr>
        <p:spPr>
          <a:xfrm>
            <a:off x="2843213" y="2133600"/>
            <a:ext cx="792162" cy="431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5" name="Pravokutni oblačić 4"/>
          <p:cNvSpPr/>
          <p:nvPr/>
        </p:nvSpPr>
        <p:spPr>
          <a:xfrm>
            <a:off x="6875463" y="1557338"/>
            <a:ext cx="2097087" cy="1584325"/>
          </a:xfrm>
          <a:prstGeom prst="wedgeRectCallout">
            <a:avLst>
              <a:gd name="adj1" fmla="val -85135"/>
              <a:gd name="adj2" fmla="val 130464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>
                <a:solidFill>
                  <a:srgbClr val="FF0000"/>
                </a:solidFill>
              </a:rPr>
              <a:t>Popis prijavljenih programa, promjena jezika i izbornih predmeta, brisanje</a:t>
            </a:r>
          </a:p>
        </p:txBody>
      </p:sp>
      <p:sp>
        <p:nvSpPr>
          <p:cNvPr id="6" name="Pravokutni oblačić 5"/>
          <p:cNvSpPr/>
          <p:nvPr/>
        </p:nvSpPr>
        <p:spPr>
          <a:xfrm>
            <a:off x="179388" y="6021388"/>
            <a:ext cx="2097087" cy="576262"/>
          </a:xfrm>
          <a:prstGeom prst="wedgeRectCallout">
            <a:avLst>
              <a:gd name="adj1" fmla="val 35891"/>
              <a:gd name="adj2" fmla="val -146929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 err="1">
                <a:solidFill>
                  <a:srgbClr val="FF0000"/>
                </a:solidFill>
              </a:rPr>
              <a:t>Mjenjanje</a:t>
            </a:r>
            <a:r>
              <a:rPr lang="hr-HR" b="1" dirty="0">
                <a:solidFill>
                  <a:srgbClr val="FF0000"/>
                </a:solidFill>
              </a:rPr>
              <a:t> prioriteta</a:t>
            </a:r>
          </a:p>
        </p:txBody>
      </p:sp>
      <p:sp>
        <p:nvSpPr>
          <p:cNvPr id="20487" name="Rezervirano mjesto broja slajda 6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9C344E7B-87A9-4D7B-B43B-EA299B9CD723}" type="slidenum">
              <a:rPr lang="hr-HR" altLang="sr-Latn-R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  <a:defRPr/>
              </a:pPr>
              <a:t>42</a:t>
            </a:fld>
            <a:endParaRPr lang="hr-HR" altLang="sr-Latn-R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zervirano mjesto sadržaja 2"/>
          <p:cNvSpPr>
            <a:spLocks noGrp="1"/>
          </p:cNvSpPr>
          <p:nvPr>
            <p:ph idx="1"/>
          </p:nvPr>
        </p:nvSpPr>
        <p:spPr>
          <a:xfrm>
            <a:off x="468313" y="404813"/>
            <a:ext cx="8229600" cy="6048375"/>
          </a:xfrm>
        </p:spPr>
        <p:txBody>
          <a:bodyPr/>
          <a:lstStyle/>
          <a:p>
            <a:pPr eaLnBrk="1" hangingPunct="1"/>
            <a:r>
              <a:rPr lang="hr-HR" dirty="0" smtClean="0"/>
              <a:t>Natječaj u Glasu Slavonije do 10.6.2014.</a:t>
            </a:r>
          </a:p>
          <a:p>
            <a:pPr eaLnBrk="1" hangingPunct="1"/>
            <a:r>
              <a:rPr lang="hr-HR" dirty="0" smtClean="0"/>
              <a:t>Potpisivanje prijavnica u našoj školi – obavezan dolazak roditelja i učenika</a:t>
            </a:r>
          </a:p>
          <a:p>
            <a:pPr eaLnBrk="1" hangingPunct="1"/>
            <a:r>
              <a:rPr lang="hr-HR" b="1" u="sng" smtClean="0">
                <a:solidFill>
                  <a:srgbClr val="FF0000"/>
                </a:solidFill>
              </a:rPr>
              <a:t>DOBRO </a:t>
            </a:r>
            <a:r>
              <a:rPr lang="hr-HR" b="1" u="sng" dirty="0" smtClean="0">
                <a:solidFill>
                  <a:srgbClr val="FF0000"/>
                </a:solidFill>
              </a:rPr>
              <a:t>PROČITATI SVE SA STRANICE </a:t>
            </a:r>
            <a:r>
              <a:rPr lang="hr-HR" b="1" u="sng" dirty="0" err="1" smtClean="0">
                <a:solidFill>
                  <a:srgbClr val="FF0000"/>
                </a:solidFill>
              </a:rPr>
              <a:t>UPISI.HR</a:t>
            </a:r>
            <a:r>
              <a:rPr lang="hr-HR" b="1" u="sng" dirty="0" smtClean="0">
                <a:solidFill>
                  <a:srgbClr val="FF0000"/>
                </a:solidFill>
              </a:rPr>
              <a:t>!</a:t>
            </a:r>
          </a:p>
          <a:p>
            <a:pPr eaLnBrk="1" hangingPunct="1"/>
            <a:r>
              <a:rPr lang="hr-HR" b="1" u="sng" dirty="0" smtClean="0">
                <a:solidFill>
                  <a:srgbClr val="FF0000"/>
                </a:solidFill>
              </a:rPr>
              <a:t>NE TREBA BRINUTI </a:t>
            </a:r>
            <a:r>
              <a:rPr lang="hr-HR" b="1" u="sng" dirty="0" smtClean="0">
                <a:solidFill>
                  <a:srgbClr val="FF0000"/>
                </a:solidFill>
                <a:sym typeface="Wingdings" pitchFamily="2" charset="2"/>
              </a:rPr>
              <a:t>!</a:t>
            </a:r>
          </a:p>
          <a:p>
            <a:pPr eaLnBrk="1" hangingPunct="1"/>
            <a:r>
              <a:rPr lang="hr-HR" b="1" u="sng" dirty="0" smtClean="0">
                <a:solidFill>
                  <a:srgbClr val="FF0000"/>
                </a:solidFill>
                <a:sym typeface="Wingdings" pitchFamily="2" charset="2"/>
              </a:rPr>
              <a:t>PAZITI NA ROKOVE DONOŠENJA POTVRDA!</a:t>
            </a:r>
            <a:endParaRPr lang="hr-HR" b="1" u="sng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hr-HR" b="1" u="sng" dirty="0" smtClean="0">
                <a:solidFill>
                  <a:srgbClr val="FF0000"/>
                </a:solidFill>
              </a:rPr>
              <a:t>ZA SVE IMA VREMENA!</a:t>
            </a:r>
          </a:p>
          <a:p>
            <a:pPr eaLnBrk="1" hangingPunct="1"/>
            <a:r>
              <a:rPr lang="hr-HR" b="1" u="sng" dirty="0" smtClean="0">
                <a:solidFill>
                  <a:srgbClr val="FF0000"/>
                </a:solidFill>
              </a:rPr>
              <a:t>SLOBODNO POSTAVITE PITANJA</a:t>
            </a:r>
            <a:r>
              <a:rPr lang="hr-HR" b="1" u="sng" dirty="0" smtClean="0">
                <a:solidFill>
                  <a:srgbClr val="FF0000"/>
                </a:solidFill>
                <a:sym typeface="Wingdings" pitchFamily="2" charset="2"/>
              </a:rPr>
              <a:t> </a:t>
            </a:r>
            <a:endParaRPr lang="hr-HR" b="1" u="sng" dirty="0" smtClean="0">
              <a:solidFill>
                <a:srgbClr val="FF0000"/>
              </a:solidFill>
            </a:endParaRPr>
          </a:p>
          <a:p>
            <a:pPr eaLnBrk="1" hangingPunct="1"/>
            <a:endParaRPr lang="hr-HR" dirty="0" smtClean="0"/>
          </a:p>
          <a:p>
            <a:pPr eaLnBrk="1" hangingPunct="1">
              <a:buFont typeface="Arial" pitchFamily="34" charset="0"/>
              <a:buNone/>
            </a:pPr>
            <a:endParaRPr lang="hr-HR" dirty="0" smtClean="0"/>
          </a:p>
        </p:txBody>
      </p:sp>
      <p:sp>
        <p:nvSpPr>
          <p:cNvPr id="28675" name="Rezervirano mjesto broja slajda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88FFA7DB-572F-412E-B93E-7045A505E79A}" type="slidenum">
              <a:rPr lang="hr-HR" altLang="sr-Latn-R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  <a:defRPr/>
              </a:pPr>
              <a:t>43</a:t>
            </a:fld>
            <a:endParaRPr lang="hr-HR" altLang="sr-Latn-R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b="1" smtClean="0"/>
              <a:t>Prednosti</a:t>
            </a:r>
          </a:p>
        </p:txBody>
      </p:sp>
      <p:sp>
        <p:nvSpPr>
          <p:cNvPr id="6147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b="1" smtClean="0"/>
              <a:t>Nema troškova </a:t>
            </a:r>
          </a:p>
          <a:p>
            <a:pPr eaLnBrk="1" hangingPunct="1"/>
            <a:r>
              <a:rPr lang="hr-HR" b="1" smtClean="0"/>
              <a:t>Nema prikupljanja dokumenata </a:t>
            </a:r>
          </a:p>
          <a:p>
            <a:pPr eaLnBrk="1" hangingPunct="1"/>
            <a:r>
              <a:rPr lang="hr-HR" b="1" smtClean="0"/>
              <a:t>Nema putovanja </a:t>
            </a:r>
          </a:p>
          <a:p>
            <a:pPr eaLnBrk="1" hangingPunct="1"/>
            <a:r>
              <a:rPr lang="hr-HR" b="1" smtClean="0"/>
              <a:t>Više mogućnosti prijava i upisa (u više škola) - manje stresa za sve sudionike u postupku </a:t>
            </a:r>
          </a:p>
          <a:p>
            <a:pPr eaLnBrk="1" hangingPunct="1"/>
            <a:r>
              <a:rPr lang="hr-HR" b="1" smtClean="0"/>
              <a:t>Transparentnost postupka (pravednost, ista pravila za sve) – sve javno (imena pod šifrom)</a:t>
            </a:r>
          </a:p>
          <a:p>
            <a:pPr eaLnBrk="1" hangingPunct="1"/>
            <a:r>
              <a:rPr lang="hr-HR" b="1" smtClean="0"/>
              <a:t>Neće biti “neupisanih učenika” </a:t>
            </a:r>
          </a:p>
          <a:p>
            <a:pPr eaLnBrk="1" hangingPunct="1"/>
            <a:endParaRPr lang="hr-HR" smtClean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045BFB-4434-460A-9C10-FC7D918C3BEC}" type="slidenum">
              <a:rPr lang="hr-HR" smtClean="0"/>
              <a:pPr>
                <a:defRPr/>
              </a:pPr>
              <a:t>5</a:t>
            </a:fld>
            <a:endParaRPr lang="hr-HR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8EDAAF-5CF8-4F12-A62B-8AAFA9134E80}" type="slidenum">
              <a:rPr lang="hr-HR" smtClean="0"/>
              <a:pPr>
                <a:defRPr/>
              </a:pPr>
              <a:t>6</a:t>
            </a:fld>
            <a:endParaRPr lang="hr-HR"/>
          </a:p>
        </p:txBody>
      </p:sp>
      <p:pic>
        <p:nvPicPr>
          <p:cNvPr id="7172" name="Slika 3" descr="REDOVI ZA ČEKANJ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3716338"/>
            <a:ext cx="4824413" cy="224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Slika 4" descr="redovi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404813"/>
            <a:ext cx="424815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Slika 8" descr="stop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188913"/>
            <a:ext cx="3167063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slov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/>
            <a:r>
              <a:rPr lang="hr-HR" b="1" smtClean="0"/>
              <a:t>Zadaci osnovne škole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0825" y="1196975"/>
            <a:ext cx="8642350" cy="51117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b="1" dirty="0" smtClean="0"/>
              <a:t>Dodjeljuje učenicima i razrednicima osmog razreda elektronički identitet iz AAI@Edu.hr sustava (dobili od knjižničarke I. </a:t>
            </a:r>
            <a:r>
              <a:rPr lang="hr-HR" b="1" dirty="0" err="1" smtClean="0"/>
              <a:t>Hengl</a:t>
            </a:r>
            <a:r>
              <a:rPr lang="hr-HR" b="1" dirty="0" smtClean="0"/>
              <a:t>)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r-HR" b="1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r-HR" b="1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b="1" dirty="0" smtClean="0"/>
              <a:t>Osigurava točnost unesenih podataka u e-Maticu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b="1" dirty="0" smtClean="0"/>
              <a:t>Škola će imati uvid u uspješnost svojih učenika (gdje se tko upisao)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hr-HR" dirty="0" smtClean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A24A29-35AA-4226-9721-C6C0ED498E6F}" type="slidenum">
              <a:rPr lang="hr-HR" smtClean="0"/>
              <a:pPr>
                <a:defRPr/>
              </a:pPr>
              <a:t>7</a:t>
            </a:fld>
            <a:endParaRPr lang="hr-HR"/>
          </a:p>
        </p:txBody>
      </p:sp>
      <p:pic>
        <p:nvPicPr>
          <p:cNvPr id="8198" name="Slika 5" descr="sseduh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2857496"/>
            <a:ext cx="20161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smtClean="0"/>
              <a:t>Uredi državne uprave</a:t>
            </a:r>
          </a:p>
        </p:txBody>
      </p:sp>
      <p:sp>
        <p:nvSpPr>
          <p:cNvPr id="9219" name="Rezervirano mjesto sadržaja 2"/>
          <p:cNvSpPr>
            <a:spLocks noGrp="1"/>
          </p:cNvSpPr>
          <p:nvPr>
            <p:ph idx="1"/>
          </p:nvPr>
        </p:nvSpPr>
        <p:spPr>
          <a:xfrm>
            <a:off x="395288" y="1844675"/>
            <a:ext cx="8497887" cy="4525963"/>
          </a:xfrm>
        </p:spPr>
        <p:txBody>
          <a:bodyPr/>
          <a:lstStyle/>
          <a:p>
            <a:pPr eaLnBrk="1" hangingPunct="1"/>
            <a:r>
              <a:rPr lang="hr-HR" b="1" smtClean="0"/>
              <a:t>Odgovarajuća tijela (Uredi državne uprave) unose: </a:t>
            </a:r>
          </a:p>
          <a:p>
            <a:pPr eaLnBrk="1" hangingPunct="1"/>
            <a:r>
              <a:rPr lang="hr-HR" b="1" smtClean="0"/>
              <a:t>Rezultate natjecanja  (natjecanja u znanju i sportu)</a:t>
            </a:r>
          </a:p>
          <a:p>
            <a:pPr eaLnBrk="1" hangingPunct="1"/>
            <a:r>
              <a:rPr lang="hr-HR" b="1" smtClean="0"/>
              <a:t>Dodatna postignuća </a:t>
            </a:r>
          </a:p>
          <a:p>
            <a:pPr eaLnBrk="1" hangingPunct="1"/>
            <a:r>
              <a:rPr lang="hr-HR" b="1" smtClean="0"/>
              <a:t>Podatke o eventualnim teškoćama (prilagođeni programi, individualizacije…)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9DF653-9B9C-4C73-94A2-1ECA40E56286}" type="slidenum">
              <a:rPr lang="hr-HR" smtClean="0"/>
              <a:pPr>
                <a:defRPr/>
              </a:pPr>
              <a:t>8</a:t>
            </a:fld>
            <a:endParaRPr lang="hr-HR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b="1" smtClean="0"/>
              <a:t>Srednje škole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288" y="1412875"/>
            <a:ext cx="8424862" cy="4824413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b="1" dirty="0" smtClean="0"/>
              <a:t>predlažu </a:t>
            </a:r>
            <a:r>
              <a:rPr lang="hr-HR" b="1" u="sng" dirty="0" smtClean="0"/>
              <a:t>upisne kvote </a:t>
            </a:r>
            <a:r>
              <a:rPr lang="hr-HR" b="1" dirty="0" smtClean="0"/>
              <a:t>i strukturu odjeljenja po programima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b="1" dirty="0" smtClean="0"/>
              <a:t>objavljuju za koji program treba </a:t>
            </a:r>
            <a:r>
              <a:rPr lang="hr-HR" b="1" u="sng" dirty="0" smtClean="0"/>
              <a:t>liječnički pregled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b="1" dirty="0" smtClean="0"/>
              <a:t>definiraju </a:t>
            </a:r>
            <a:r>
              <a:rPr lang="pl-PL" b="1" u="sng" dirty="0" smtClean="0"/>
              <a:t>dodatne kriterije i preduvjete za upis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b="1" dirty="0" smtClean="0"/>
              <a:t>provode </a:t>
            </a:r>
            <a:r>
              <a:rPr lang="hr-HR" b="1" u="sng" dirty="0" smtClean="0"/>
              <a:t>provjeru darovitosti </a:t>
            </a:r>
            <a:r>
              <a:rPr lang="hr-HR" b="1" dirty="0" smtClean="0"/>
              <a:t>i unose rezultate u sustav (umjetničke škole)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r-HR" b="1" dirty="0" smtClean="0"/>
              <a:t>To ćete provjeriti u “pretraživanje školskih programa”</a:t>
            </a:r>
            <a:r>
              <a:rPr lang="vi-VN" b="1" dirty="0" smtClean="0"/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hr-HR" dirty="0" smtClean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7FF373-BD8D-4969-BF01-B15B9D88704C}" type="slidenum">
              <a:rPr lang="hr-HR" smtClean="0"/>
              <a:pPr>
                <a:defRPr/>
              </a:pPr>
              <a:t>9</a:t>
            </a:fld>
            <a:endParaRPr lang="hr-HR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939</TotalTime>
  <Words>1689</Words>
  <Application>Microsoft Office PowerPoint</Application>
  <PresentationFormat>Prikaz na zaslonu (4:3)</PresentationFormat>
  <Paragraphs>306</Paragraphs>
  <Slides>43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43</vt:i4>
      </vt:variant>
    </vt:vector>
  </HeadingPairs>
  <TitlesOfParts>
    <vt:vector size="44" baseType="lpstr">
      <vt:lpstr>Office tema</vt:lpstr>
      <vt:lpstr>Upisi u srednje škole  za šk. god. 2014./2015.</vt:lpstr>
      <vt:lpstr>Slajd 2</vt:lpstr>
      <vt:lpstr>Slajd 3</vt:lpstr>
      <vt:lpstr>Cilj</vt:lpstr>
      <vt:lpstr>Prednosti</vt:lpstr>
      <vt:lpstr>Slajd 6</vt:lpstr>
      <vt:lpstr>Zadaci osnovne škole</vt:lpstr>
      <vt:lpstr>Uredi državne uprave</vt:lpstr>
      <vt:lpstr>Srednje škole</vt:lpstr>
      <vt:lpstr>Učenici</vt:lpstr>
      <vt:lpstr>Slajd 11</vt:lpstr>
      <vt:lpstr>Važni rokovi – ljetni upisni rok</vt:lpstr>
      <vt:lpstr>Važni rokovi – jesenski upisni rok</vt:lpstr>
      <vt:lpstr>Slajd 14</vt:lpstr>
      <vt:lpstr>Slajd 15</vt:lpstr>
      <vt:lpstr>Slajd 16</vt:lpstr>
      <vt:lpstr>Slajd 17</vt:lpstr>
      <vt:lpstr>Elementi i kriteriji za upis</vt:lpstr>
      <vt:lpstr>Bodovni pragovi – NEMA IH</vt:lpstr>
      <vt:lpstr>Primjer – opća gimnazija</vt:lpstr>
      <vt:lpstr>Primjer - vozač</vt:lpstr>
      <vt:lpstr>Upis u odjele za sportaše</vt:lpstr>
      <vt:lpstr>Vrednovanje rezultata postignutih na natjecanjima u znanju  (samo državna i međunarodna</vt:lpstr>
      <vt:lpstr>Vrednovanje rezultata postignutih na sportskim natjecanjima (samo državna i međunarodna ŠŠK)</vt:lpstr>
      <vt:lpstr>Kandidati sa zdravstvenim teškoćama  </vt:lpstr>
      <vt:lpstr>Kandidati sa otežanim uvjetima obrazovanja (ekonomski, socijalni, odgojni) – donijeti potvrde razredniku</vt:lpstr>
      <vt:lpstr>Utvrđivanje zdravstvene sposobnosti</vt:lpstr>
      <vt:lpstr>Poruke za kraj</vt:lpstr>
      <vt:lpstr>Simulacija</vt:lpstr>
      <vt:lpstr>www.upisi.hr</vt:lpstr>
      <vt:lpstr>Prva prijava - registracija</vt:lpstr>
      <vt:lpstr>Prijava u sustav</vt:lpstr>
      <vt:lpstr>Osobni podaci i podaci za kontakt</vt:lpstr>
      <vt:lpstr>Ocjene: osnovno obrazovanje</vt:lpstr>
      <vt:lpstr>Obrazovni programi</vt:lpstr>
      <vt:lpstr>Obrazovni programi (detalji – podaci o školi, opis zanimanja) </vt:lpstr>
      <vt:lpstr>Obrazovni programi detalji – upisne kvote, bodovni prag</vt:lpstr>
      <vt:lpstr>Obrazovni programi (dodatne provjere)</vt:lpstr>
      <vt:lpstr>Moj raspored – dodatne provjere</vt:lpstr>
      <vt:lpstr>Odabir stranih jezika i izbornih predmeta</vt:lpstr>
      <vt:lpstr>Odabir stranih jezika i izbornih predmeta</vt:lpstr>
      <vt:lpstr>Moj odabir</vt:lpstr>
      <vt:lpstr>Slajd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Upisi u srednje škole 2013./2014.</dc:title>
  <dc:creator>Pedagog</dc:creator>
  <cp:lastModifiedBy>korak lagani</cp:lastModifiedBy>
  <cp:revision>97</cp:revision>
  <dcterms:created xsi:type="dcterms:W3CDTF">2013-02-07T15:02:40Z</dcterms:created>
  <dcterms:modified xsi:type="dcterms:W3CDTF">2014-05-28T09:23:41Z</dcterms:modified>
</cp:coreProperties>
</file>